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</p:sldIdLst>
  <p:sldSz cy="6858000" cx="9144000"/>
  <p:notesSz cx="6858000" cy="9144000"/>
  <p:embeddedFontLst>
    <p:embeddedFont>
      <p:font typeface="Roboto"/>
      <p:regular r:id="rId151"/>
      <p:bold r:id="rId152"/>
      <p:italic r:id="rId153"/>
      <p:boldItalic r:id="rId154"/>
    </p:embeddedFont>
    <p:embeddedFont>
      <p:font typeface="Noto Sans Symbols"/>
      <p:regular r:id="rId155"/>
      <p:bold r:id="rId1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57" roundtripDataSignature="AMtx7mj/Whdn56Mf9VGItHQEHQlGlwdu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4ADCE5-D836-4F1F-8165-CB64233EB311}">
  <a:tblStyle styleId="{AD4ADCE5-D836-4F1F-8165-CB64233EB31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154" Type="http://schemas.openxmlformats.org/officeDocument/2006/relationships/font" Target="fonts/Roboto-boldItalic.fntdata"/><Relationship Id="rId58" Type="http://schemas.openxmlformats.org/officeDocument/2006/relationships/slide" Target="slides/slide52.xml"/><Relationship Id="rId153" Type="http://schemas.openxmlformats.org/officeDocument/2006/relationships/font" Target="fonts/Roboto-italic.fntdata"/><Relationship Id="rId152" Type="http://schemas.openxmlformats.org/officeDocument/2006/relationships/font" Target="fonts/Roboto-bold.fntdata"/><Relationship Id="rId151" Type="http://schemas.openxmlformats.org/officeDocument/2006/relationships/font" Target="fonts/Roboto-regular.fntdata"/><Relationship Id="rId157" Type="http://customschemas.google.com/relationships/presentationmetadata" Target="metadata"/><Relationship Id="rId156" Type="http://schemas.openxmlformats.org/officeDocument/2006/relationships/font" Target="fonts/NotoSansSymbols-bold.fntdata"/><Relationship Id="rId155" Type="http://schemas.openxmlformats.org/officeDocument/2006/relationships/font" Target="fonts/NotoSansSymbol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1" name="Google Shape;1021;p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9" name="Google Shape;1029;p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7" name="Google Shape;1037;p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6" name="Google Shape;1046;p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4" name="Google Shape;1054;p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3" name="Google Shape;1063;p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3" name="Google Shape;1073;p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3" name="Google Shape;1083;p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2" name="Google Shape;1092;p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1" name="Google Shape;1101;p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0" name="Google Shape;1110;p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9" name="Google Shape;1119;p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8" name="Google Shape;1128;p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8" name="Google Shape;1138;p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8" name="Google Shape;1148;p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8" name="Google Shape;1158;p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8" name="Google Shape;1168;p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8" name="Google Shape;1178;p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8" name="Google Shape;1188;p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7" name="Google Shape;1197;p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6" name="Google Shape;1206;p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5" name="Google Shape;1215;p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5" name="Google Shape;1225;p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4" name="Google Shape;1234;p1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3" name="Google Shape;1243;p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2" name="Google Shape;1252;p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1" name="Google Shape;1261;p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0" name="Google Shape;1270;p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8" name="Google Shape;1278;p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6" name="Google Shape;1286;p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4" name="Google Shape;1294;p1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3" name="Google Shape;1303;p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1" name="Google Shape;1311;p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9" name="Google Shape;1319;p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8" name="Google Shape;1328;p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6" name="Google Shape;1336;p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7" name="Google Shape;1347;p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5" name="Google Shape;1355;p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3" name="Google Shape;1363;p1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1" name="Google Shape;1371;p1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9" name="Google Shape;1379;p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8" name="Google Shape;1388;p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7" name="Google Shape;1397;p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6" name="Google Shape;1406;p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5" name="Google Shape;1415;p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:notes"/>
          <p:cNvSpPr/>
          <p:nvPr>
            <p:ph idx="2" type="sldImg"/>
          </p:nvPr>
        </p:nvSpPr>
        <p:spPr>
          <a:xfrm>
            <a:off x="0" y="303894"/>
            <a:ext cx="1489" cy="15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30:notes"/>
          <p:cNvSpPr txBox="1"/>
          <p:nvPr>
            <p:ph idx="1" type="body"/>
          </p:nvPr>
        </p:nvSpPr>
        <p:spPr>
          <a:xfrm>
            <a:off x="503040" y="4316489"/>
            <a:ext cx="5856387" cy="4059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7" name="Google Shape;417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2" name="Google Shape;462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2" name="Google Shape;482;p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2" name="Google Shape;492;p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1" name="Google Shape;501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3" name="Google Shape;513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2" name="Google Shape;522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3" name="Google Shape;533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3" name="Google Shape;543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4" name="Google Shape;554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4" name="Google Shape;564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4" name="Google Shape;574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4" name="Google Shape;584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3" name="Google Shape;593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2" name="Google Shape;602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1" name="Google Shape;611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0" name="Google Shape;620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0" name="Google Shape;630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9" name="Google Shape;639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8" name="Google Shape;648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7" name="Google Shape;657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6" name="Google Shape;666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5" name="Google Shape;675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4" name="Google Shape;684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3" name="Google Shape;693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2" name="Google Shape;702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2" name="Google Shape;712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1" name="Google Shape;721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4" name="Google Shape;734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4" name="Google Shape;744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2" name="Google Shape;752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0" name="Google Shape;760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9" name="Google Shape;769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7" name="Google Shape;777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6" name="Google Shape;786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5" name="Google Shape;795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4" name="Google Shape;804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3" name="Google Shape;813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1" name="Google Shape;821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9" name="Google Shape;829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7" name="Google Shape;837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5" name="Google Shape;845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4" name="Google Shape;854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5" name="Google Shape;865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4" name="Google Shape;874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3" name="Google Shape;883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2" name="Google Shape;892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1" name="Google Shape;901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0" name="Google Shape;910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9" name="Google Shape;919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8" name="Google Shape;928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7" name="Google Shape;937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6" name="Google Shape;946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5" name="Google Shape;955;p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3" name="Google Shape;963;p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2" name="Google Shape;972;p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0" name="Google Shape;980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1" name="Google Shape;981;p96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2" name="Google Shape;982;p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2" name="Google Shape;992;p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2" name="Google Shape;1002;p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2" name="Google Shape;1012;p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1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5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>
  <p:cSld name="1_Title Slid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 dir="ou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4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4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1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1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15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15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5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1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5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5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://artoftesting.com/" TargetMode="Externa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7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4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40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40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40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32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8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3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37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36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3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Cloud Computing </a:t>
            </a:r>
            <a:endParaRPr/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91" name="Google Shape;91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92" name="Google Shape;92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93" name="Google Shape;93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Essential Characteristics </a:t>
            </a:r>
            <a:endParaRPr/>
          </a:p>
        </p:txBody>
      </p:sp>
      <p:sp>
        <p:nvSpPr>
          <p:cNvPr id="173" name="Google Shape;173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IN" sz="2400"/>
              <a:t>Rapid elasticity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Capabilities can be </a:t>
            </a:r>
            <a:r>
              <a:rPr lang="en-IN" sz="2400" u="sng"/>
              <a:t>elastically provisioned and released, in some cases automatically, to scale rapidly outward and inward commensurate with demand. </a:t>
            </a:r>
            <a:endParaRPr sz="2400" u="sng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To the consumer, the capabilities available for provisioning often </a:t>
            </a:r>
            <a:r>
              <a:rPr lang="en-IN" sz="2400" u="sng"/>
              <a:t>appear to be unlimited and can be appropriated in any quantity at any time.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74" name="Google Shape;174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75" name="Google Shape;175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76" name="Google Shape;176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0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Web Service Components </a:t>
            </a:r>
            <a:endParaRPr/>
          </a:p>
        </p:txBody>
      </p:sp>
      <p:sp>
        <p:nvSpPr>
          <p:cNvPr id="1024" name="Google Shape;1024;p100"/>
          <p:cNvSpPr txBox="1"/>
          <p:nvPr>
            <p:ph idx="1" type="body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20066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•</a:t>
            </a:r>
            <a:r>
              <a:rPr b="1" lang="en-IN"/>
              <a:t>XML </a:t>
            </a:r>
            <a:r>
              <a:rPr lang="en-IN"/>
              <a:t>– eXtensible Markup Language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Uniform data representation and exchange mechanism.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•</a:t>
            </a:r>
            <a:r>
              <a:rPr b="1" lang="en-IN"/>
              <a:t>SOAP </a:t>
            </a:r>
            <a:r>
              <a:rPr lang="en-IN"/>
              <a:t>– Simple Object Access Protocol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A standard way for communication.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•</a:t>
            </a:r>
            <a:r>
              <a:rPr b="1" lang="en-IN"/>
              <a:t>WSDL </a:t>
            </a:r>
            <a:r>
              <a:rPr lang="en-IN"/>
              <a:t>– Web Services Description Language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A standard meta language to describe the services offered.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•</a:t>
            </a:r>
            <a:r>
              <a:rPr b="1" lang="en-IN"/>
              <a:t>UDDI </a:t>
            </a:r>
            <a:r>
              <a:rPr lang="en-IN"/>
              <a:t>– Universal Description, Discovery and Integration specification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 A mechanism to register and locate WS based application. </a:t>
            </a:r>
            <a:endParaRPr/>
          </a:p>
          <a:p>
            <a:pPr indent="-20066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025" name="Google Shape;1025;p10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026" name="Google Shape;1026;p10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1" name="Google Shape;1031;p101"/>
          <p:cNvGraphicFramePr/>
          <p:nvPr/>
        </p:nvGraphicFramePr>
        <p:xfrm>
          <a:off x="539552" y="3326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{AD4ADCE5-D836-4F1F-8165-CB64233EB311}</a:tableStyleId>
              </a:tblPr>
              <a:tblGrid>
                <a:gridCol w="720075"/>
                <a:gridCol w="3312375"/>
                <a:gridCol w="3960450"/>
              </a:tblGrid>
              <a:tr h="461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32800" marB="32800" marR="65600" marL="65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IN" sz="2000" u="none" cap="none" strike="noStrike"/>
                        <a:t>Web Service</a:t>
                      </a:r>
                      <a:endParaRPr sz="1400" u="none" cap="none" strike="noStrike"/>
                    </a:p>
                  </a:txBody>
                  <a:tcPr marT="32800" marB="32800" marR="65600" marL="65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IN" sz="2000" u="none" cap="none" strike="noStrike"/>
                        <a:t>Website</a:t>
                      </a:r>
                      <a:endParaRPr sz="1400" u="none" cap="none" strike="noStrike"/>
                    </a:p>
                  </a:txBody>
                  <a:tcPr marT="32800" marB="32800" marR="65600" marL="65600" anchor="ctr"/>
                </a:tc>
              </a:tr>
              <a:tr h="764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1.</a:t>
                      </a:r>
                      <a:endParaRPr sz="1400" u="none" cap="none" strike="noStrike"/>
                    </a:p>
                  </a:txBody>
                  <a:tcPr marT="32800" marB="32800" marR="65600" marL="65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A web service doesn't have a user interface</a:t>
                      </a:r>
                      <a:endParaRPr sz="1400" u="none" cap="none" strike="noStrike"/>
                    </a:p>
                  </a:txBody>
                  <a:tcPr marT="32800" marB="32800" marR="65600" marL="65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A website has a user interface or GUI</a:t>
                      </a:r>
                      <a:endParaRPr sz="1400" u="none" cap="none" strike="noStrike"/>
                    </a:p>
                  </a:txBody>
                  <a:tcPr marT="32800" marB="32800" marR="65600" marL="65600" anchor="ctr"/>
                </a:tc>
              </a:tr>
              <a:tr h="110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2.</a:t>
                      </a:r>
                      <a:endParaRPr sz="1400" u="none" cap="none" strike="noStrike"/>
                    </a:p>
                  </a:txBody>
                  <a:tcPr marT="32800" marB="32800" marR="65600" marL="65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Web services are meant for other applications to be interacted with over internet</a:t>
                      </a:r>
                      <a:endParaRPr sz="1400" u="none" cap="none" strike="noStrike"/>
                    </a:p>
                  </a:txBody>
                  <a:tcPr marT="32800" marB="32800" marR="65600" marL="65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Websites are meant for use by humans</a:t>
                      </a:r>
                      <a:endParaRPr sz="1400" u="none" cap="none" strike="noStrike"/>
                    </a:p>
                  </a:txBody>
                  <a:tcPr marT="32800" marB="32800" marR="65600" marL="65600" anchor="ctr"/>
                </a:tc>
              </a:tr>
              <a:tr h="1306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3.</a:t>
                      </a:r>
                      <a:endParaRPr sz="1400" u="none" cap="none" strike="noStrike"/>
                    </a:p>
                  </a:txBody>
                  <a:tcPr marT="32800" marB="32800" marR="65600" marL="65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Web services are platform independent as they use open protocols</a:t>
                      </a:r>
                      <a:endParaRPr sz="1400" u="none" cap="none" strike="noStrike"/>
                    </a:p>
                  </a:txBody>
                  <a:tcPr marT="32800" marB="32800" marR="65600" marL="65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Websites are cross platform as they require tweaking to operate on different browsers, operating systems etc.</a:t>
                      </a:r>
                      <a:endParaRPr sz="1400" u="none" cap="none" strike="noStrike"/>
                    </a:p>
                  </a:txBody>
                  <a:tcPr marT="32800" marB="32800" marR="65600" marL="65600" anchor="ctr"/>
                </a:tc>
              </a:tr>
              <a:tr h="110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4.</a:t>
                      </a:r>
                      <a:endParaRPr sz="1400" u="none" cap="none" strike="noStrike"/>
                    </a:p>
                  </a:txBody>
                  <a:tcPr marT="32800" marB="32800" marR="65600" marL="65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Web services are accessed by HTTP methods - GET, POST, PUT, DELETE etc </a:t>
                      </a:r>
                      <a:endParaRPr sz="1400" u="none" cap="none" strike="noStrike"/>
                    </a:p>
                  </a:txBody>
                  <a:tcPr marT="32800" marB="32800" marR="65600" marL="65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Websites are accessed by using their GUI components - buttons, text boxes, forms etc.</a:t>
                      </a:r>
                      <a:endParaRPr sz="1400" u="none" cap="none" strike="noStrike"/>
                    </a:p>
                  </a:txBody>
                  <a:tcPr marT="32800" marB="32800" marR="65600" marL="65600" anchor="ctr"/>
                </a:tc>
              </a:tr>
              <a:tr h="1447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5.</a:t>
                      </a:r>
                      <a:endParaRPr sz="1400" u="none" cap="none" strike="noStrike"/>
                    </a:p>
                  </a:txBody>
                  <a:tcPr marT="32800" marB="32800" marR="65600" marL="65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E.g. Google maps API is a web service that can be used by websites to display Maps by passing coordinates to it</a:t>
                      </a:r>
                      <a:endParaRPr sz="1400" u="none" cap="none" strike="noStrike"/>
                    </a:p>
                  </a:txBody>
                  <a:tcPr marT="32800" marB="32800" marR="65600" marL="65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E.g. </a:t>
                      </a:r>
                      <a:r>
                        <a:rPr lang="en-IN" sz="1800" u="sng" cap="none" strike="noStrike">
                          <a:solidFill>
                            <a:schemeClr val="hlink"/>
                          </a:solidFill>
                          <a:hlinkClick r:id="rId3"/>
                        </a:rPr>
                        <a:t>ArtOfTesting.com</a:t>
                      </a:r>
                      <a:r>
                        <a:rPr lang="en-IN" sz="1800" u="none" cap="none" strike="noStrike"/>
                        <a:t> is website that has collection of related web pages containing tutorials</a:t>
                      </a:r>
                      <a:endParaRPr sz="1400" u="none" cap="none" strike="noStrike"/>
                    </a:p>
                  </a:txBody>
                  <a:tcPr marT="32800" marB="32800" marR="65600" marL="65600" anchor="ctr"/>
                </a:tc>
              </a:tr>
            </a:tbl>
          </a:graphicData>
        </a:graphic>
      </p:graphicFrame>
      <p:sp>
        <p:nvSpPr>
          <p:cNvPr id="1032" name="Google Shape;1032;p10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033" name="Google Shape;1033;p10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034" name="Google Shape;1034;p10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0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Service Oriented Architecture (SOA) </a:t>
            </a:r>
            <a:endParaRPr/>
          </a:p>
        </p:txBody>
      </p:sp>
      <p:sp>
        <p:nvSpPr>
          <p:cNvPr id="1040" name="Google Shape;1040;p10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18542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IBM has created </a:t>
            </a:r>
            <a:r>
              <a:rPr lang="en-IN">
                <a:solidFill>
                  <a:schemeClr val="accent1"/>
                </a:solidFill>
              </a:rPr>
              <a:t>a model to show Web services interactions </a:t>
            </a:r>
            <a:r>
              <a:rPr lang="en-IN"/>
              <a:t>which is referred to as a Service-Oriented Architecture (SOA) consisting of relationships between three entities: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•</a:t>
            </a:r>
            <a:r>
              <a:rPr lang="en-IN">
                <a:solidFill>
                  <a:schemeClr val="accent1"/>
                </a:solidFill>
              </a:rPr>
              <a:t>A service provider;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IN">
                <a:solidFill>
                  <a:schemeClr val="accent1"/>
                </a:solidFill>
              </a:rPr>
              <a:t>•A service requestor;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IN">
                <a:solidFill>
                  <a:schemeClr val="accent1"/>
                </a:solidFill>
              </a:rPr>
              <a:t>•A service broker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IBM’s SOA is a generic model describing service collaboration, not just specific to Web services.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See: http://www-106.ibm.com/developerworks/webservices/ </a:t>
            </a:r>
            <a:endParaRPr/>
          </a:p>
        </p:txBody>
      </p:sp>
      <p:sp>
        <p:nvSpPr>
          <p:cNvPr id="1041" name="Google Shape;1041;p10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042" name="Google Shape;1042;p10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043" name="Google Shape;1043;p10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0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Service Oriented Architecture (SOA)</a:t>
            </a:r>
            <a:endParaRPr/>
          </a:p>
        </p:txBody>
      </p:sp>
      <p:sp>
        <p:nvSpPr>
          <p:cNvPr id="1049" name="Google Shape;1049;p10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050" name="Google Shape;1050;p10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pic>
        <p:nvPicPr>
          <p:cNvPr id="1051" name="Google Shape;1051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6888" y="1700808"/>
            <a:ext cx="5610225" cy="43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0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Service Oriented Architecture (SOA) </a:t>
            </a:r>
            <a:endParaRPr/>
          </a:p>
        </p:txBody>
      </p:sp>
      <p:sp>
        <p:nvSpPr>
          <p:cNvPr id="1057" name="Google Shape;1057;p10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17018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Roles in Web Service architecture 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•Service provider –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	</a:t>
            </a:r>
            <a:r>
              <a:rPr lang="en-IN" u="sng">
                <a:solidFill>
                  <a:schemeClr val="accent1"/>
                </a:solidFill>
              </a:rPr>
              <a:t>Owner of the service 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IN" u="sng">
                <a:solidFill>
                  <a:schemeClr val="accent1"/>
                </a:solidFill>
              </a:rPr>
              <a:t>	Platform that hosts access to the service 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•Service requestor 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	</a:t>
            </a:r>
            <a:r>
              <a:rPr lang="en-IN" u="sng">
                <a:solidFill>
                  <a:schemeClr val="accent1"/>
                </a:solidFill>
              </a:rPr>
              <a:t>Business </a:t>
            </a:r>
            <a:r>
              <a:rPr lang="en-IN" u="sng"/>
              <a:t>that requires certain </a:t>
            </a:r>
            <a:r>
              <a:rPr lang="en-IN" u="sng">
                <a:solidFill>
                  <a:schemeClr val="accent1"/>
                </a:solidFill>
              </a:rPr>
              <a:t>functions to be satisfied 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IN" u="sng">
                <a:solidFill>
                  <a:schemeClr val="accent1"/>
                </a:solidFill>
              </a:rPr>
              <a:t>	Application looking for and invoking an interaction with a 	service 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•Service registry </a:t>
            </a:r>
            <a:endParaRPr u="sng"/>
          </a:p>
          <a:p>
            <a:pPr indent="0" lvl="1" marL="4000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u="sng"/>
              <a:t>	</a:t>
            </a:r>
            <a:r>
              <a:rPr lang="en-IN" u="sng">
                <a:solidFill>
                  <a:schemeClr val="accent3"/>
                </a:solidFill>
              </a:rPr>
              <a:t>Searchable registry of service descriptions where service 	providers publish their service descriptions</a:t>
            </a:r>
            <a:r>
              <a:rPr lang="en-IN">
                <a:solidFill>
                  <a:schemeClr val="accent3"/>
                </a:solidFill>
              </a:rPr>
              <a:t> 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058" name="Google Shape;1058;p10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059" name="Google Shape;1059;p10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060" name="Google Shape;1060;p10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0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Service Oriented Architecture (SOA)  </a:t>
            </a:r>
            <a:endParaRPr/>
          </a:p>
        </p:txBody>
      </p:sp>
      <p:sp>
        <p:nvSpPr>
          <p:cNvPr id="1066" name="Google Shape;1066;p105"/>
          <p:cNvSpPr txBox="1"/>
          <p:nvPr>
            <p:ph idx="1" type="body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Operations in a Web Service Architecture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•Publish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IN" u="sng">
                <a:solidFill>
                  <a:schemeClr val="accent1"/>
                </a:solidFill>
              </a:rPr>
              <a:t>Service descriptions</a:t>
            </a:r>
            <a:r>
              <a:rPr lang="en-IN" u="sng"/>
              <a:t> need </a:t>
            </a:r>
            <a:r>
              <a:rPr lang="en-IN" u="sng">
                <a:solidFill>
                  <a:schemeClr val="accent1"/>
                </a:solidFill>
              </a:rPr>
              <a:t>to be published </a:t>
            </a:r>
            <a:r>
              <a:rPr lang="en-IN" u="sng"/>
              <a:t>in order for </a:t>
            </a:r>
            <a:r>
              <a:rPr lang="en-IN" u="sng">
                <a:solidFill>
                  <a:schemeClr val="accent3"/>
                </a:solidFill>
              </a:rPr>
              <a:t>service requestor to find them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•Find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accent3"/>
              </a:buClr>
              <a:buSzPct val="100000"/>
              <a:buNone/>
            </a:pPr>
            <a:r>
              <a:rPr lang="en-IN" u="sng">
                <a:solidFill>
                  <a:schemeClr val="accent3"/>
                </a:solidFill>
              </a:rPr>
              <a:t>Service requestor </a:t>
            </a:r>
            <a:r>
              <a:rPr lang="en-IN" u="sng"/>
              <a:t>retrieves a service description </a:t>
            </a:r>
            <a:r>
              <a:rPr lang="en-IN" u="sng">
                <a:solidFill>
                  <a:schemeClr val="accent1"/>
                </a:solidFill>
              </a:rPr>
              <a:t>directly or queries the service registry </a:t>
            </a:r>
            <a:r>
              <a:rPr lang="en-IN"/>
              <a:t>for the service required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•Bind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IN" u="sng">
                <a:solidFill>
                  <a:schemeClr val="accent1"/>
                </a:solidFill>
              </a:rPr>
              <a:t>Service requestor invokes or initiates </a:t>
            </a:r>
            <a:r>
              <a:rPr lang="en-IN" u="sng"/>
              <a:t>an interaction with the service at runtime </a:t>
            </a:r>
            <a:endParaRPr/>
          </a:p>
          <a:p>
            <a:pPr indent="-20066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067" name="Google Shape;1067;p10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068" name="Google Shape;1068;p10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069" name="Google Shape;1069;p10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070" name="Google Shape;1070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8024" y="1340769"/>
            <a:ext cx="4248472" cy="496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0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Steps of Operation </a:t>
            </a:r>
            <a:endParaRPr/>
          </a:p>
        </p:txBody>
      </p:sp>
      <p:sp>
        <p:nvSpPr>
          <p:cNvPr id="1076" name="Google Shape;1076;p106"/>
          <p:cNvSpPr txBox="1"/>
          <p:nvPr>
            <p:ph idx="1" type="body"/>
          </p:nvPr>
        </p:nvSpPr>
        <p:spPr>
          <a:xfrm>
            <a:off x="3851920" y="1600200"/>
            <a:ext cx="483488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18542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1.Client queries registry to locate service.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2.Registry refers client to WSDL document.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3.Client accesses WSDL document.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4.WSDL provides data to interact with Web service.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5.Client sends SOAP-message request.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6.Web service returns SOAP-message response. </a:t>
            </a:r>
            <a:endParaRPr/>
          </a:p>
          <a:p>
            <a:pPr indent="-18542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077" name="Google Shape;1077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1620366"/>
            <a:ext cx="3686175" cy="4328914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10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079" name="Google Shape;1079;p10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080" name="Google Shape;1080;p10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0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Computing platforms and technologies</a:t>
            </a:r>
            <a:endParaRPr/>
          </a:p>
        </p:txBody>
      </p:sp>
      <p:sp>
        <p:nvSpPr>
          <p:cNvPr id="1086" name="Google Shape;1086;p10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Development of a cloud computing application happens by </a:t>
            </a:r>
            <a:r>
              <a:rPr b="1" lang="en-IN" sz="2400"/>
              <a:t>leveraging platforms and frameworks that provide different types of services</a:t>
            </a:r>
            <a:endParaRPr b="1" sz="2400"/>
          </a:p>
        </p:txBody>
      </p:sp>
      <p:sp>
        <p:nvSpPr>
          <p:cNvPr id="1087" name="Google Shape;1087;p10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088" name="Google Shape;1088;p10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089" name="Google Shape;1089;p10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0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Amazon web services (AWS)</a:t>
            </a:r>
            <a:endParaRPr/>
          </a:p>
        </p:txBody>
      </p:sp>
      <p:sp>
        <p:nvSpPr>
          <p:cNvPr id="1095" name="Google Shape;1095;p10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Amazon web services (AWS) AWS offers comprehensive cloud IaaS services ranging from virtual 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compute, 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storage, and 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networking to complete computing stacks. </a:t>
            </a:r>
            <a:endParaRPr sz="2400"/>
          </a:p>
        </p:txBody>
      </p:sp>
      <p:sp>
        <p:nvSpPr>
          <p:cNvPr id="1096" name="Google Shape;1096;p10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097" name="Google Shape;1097;p10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098" name="Google Shape;1098;p10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0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Amazon web services (AWS)</a:t>
            </a:r>
            <a:endParaRPr/>
          </a:p>
        </p:txBody>
      </p:sp>
      <p:sp>
        <p:nvSpPr>
          <p:cNvPr id="1104" name="Google Shape;1104;p10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AWS is mostly known for its compute and storage-on demand services, namely 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Elastic Compute Cloud (EC2) and 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Simple Storage Service (S3)</a:t>
            </a:r>
            <a:endParaRPr b="1" sz="2400"/>
          </a:p>
        </p:txBody>
      </p:sp>
      <p:sp>
        <p:nvSpPr>
          <p:cNvPr id="1105" name="Google Shape;1105;p10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106" name="Google Shape;1106;p10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107" name="Google Shape;1107;p10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/>
          <p:nvPr/>
        </p:nvSpPr>
        <p:spPr>
          <a:xfrm>
            <a:off x="933450" y="460375"/>
            <a:ext cx="7437438" cy="67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IN" sz="3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Basic Concept of Internet Clouds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11"/>
          <p:cNvPicPr preferRelativeResize="0"/>
          <p:nvPr/>
        </p:nvPicPr>
        <p:blipFill rotWithShape="1">
          <a:blip r:embed="rId3">
            <a:alphaModFix/>
          </a:blip>
          <a:srcRect b="33844" l="18654" r="11340" t="0"/>
          <a:stretch/>
        </p:blipFill>
        <p:spPr>
          <a:xfrm>
            <a:off x="536575" y="1793875"/>
            <a:ext cx="8389938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zoom dir="out"/>
  </p:transition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Amazon web services (AWS)</a:t>
            </a:r>
            <a:endParaRPr/>
          </a:p>
        </p:txBody>
      </p:sp>
      <p:sp>
        <p:nvSpPr>
          <p:cNvPr id="1113" name="Google Shape;1113;p1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EC2 provides users with customizable virtual hardware that can be used as the base infrastructure for deploying computing systems on the cloud.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It is possible to choose from a large variety of virtual hardware configurations, including GPU and cluster instances.</a:t>
            </a:r>
            <a:endParaRPr b="1" sz="2400"/>
          </a:p>
        </p:txBody>
      </p:sp>
      <p:sp>
        <p:nvSpPr>
          <p:cNvPr id="1114" name="Google Shape;1114;p1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115" name="Google Shape;1115;p1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116" name="Google Shape;1116;p1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Amazon Web Services (AWS)</a:t>
            </a:r>
            <a:endParaRPr/>
          </a:p>
        </p:txBody>
      </p:sp>
      <p:sp>
        <p:nvSpPr>
          <p:cNvPr id="1122" name="Google Shape;1122;p1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Amazon has been </a:t>
            </a:r>
            <a:r>
              <a:rPr lang="en-IN">
                <a:solidFill>
                  <a:schemeClr val="accent1"/>
                </a:solidFill>
              </a:rPr>
              <a:t>a leader in providing public cloud services (http://aws.amazon.com/). </a:t>
            </a:r>
            <a:endParaRPr>
              <a:solidFill>
                <a:schemeClr val="accent1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Amazon applies the </a:t>
            </a:r>
            <a:r>
              <a:rPr lang="en-IN" u="sng">
                <a:solidFill>
                  <a:srgbClr val="FF0000"/>
                </a:solidFill>
              </a:rPr>
              <a:t>IaaS model</a:t>
            </a:r>
            <a:r>
              <a:rPr lang="en-IN">
                <a:solidFill>
                  <a:schemeClr val="accent1"/>
                </a:solidFill>
              </a:rPr>
              <a:t> </a:t>
            </a:r>
            <a:r>
              <a:rPr lang="en-IN"/>
              <a:t>in providing its services. </a:t>
            </a:r>
            <a:endParaRPr/>
          </a:p>
        </p:txBody>
      </p:sp>
      <p:sp>
        <p:nvSpPr>
          <p:cNvPr id="1123" name="Google Shape;1123;p1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124" name="Google Shape;1124;p1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125" name="Google Shape;1125;p1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AWS Architecture</a:t>
            </a:r>
            <a:endParaRPr/>
          </a:p>
        </p:txBody>
      </p:sp>
      <p:sp>
        <p:nvSpPr>
          <p:cNvPr id="1131" name="Google Shape;1131;p1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132" name="Google Shape;1132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67" y="1233512"/>
            <a:ext cx="9037637" cy="50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1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134" name="Google Shape;1134;p1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135" name="Google Shape;1135;p1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AWS Architecture</a:t>
            </a:r>
            <a:endParaRPr/>
          </a:p>
        </p:txBody>
      </p:sp>
      <p:sp>
        <p:nvSpPr>
          <p:cNvPr id="1141" name="Google Shape;1141;p113"/>
          <p:cNvSpPr txBox="1"/>
          <p:nvPr>
            <p:ph idx="1" type="body"/>
          </p:nvPr>
        </p:nvSpPr>
        <p:spPr>
          <a:xfrm>
            <a:off x="395536" y="1340768"/>
            <a:ext cx="4032448" cy="5517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The Figure shows the AWS architecture.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IN" sz="2400">
                <a:solidFill>
                  <a:schemeClr val="accent1"/>
                </a:solidFill>
              </a:rPr>
              <a:t>EC2</a:t>
            </a:r>
            <a:r>
              <a:rPr lang="en-IN" sz="2400"/>
              <a:t> provides the virtualized platforms to the </a:t>
            </a:r>
            <a:r>
              <a:rPr lang="en-IN" sz="2400">
                <a:solidFill>
                  <a:schemeClr val="accent1"/>
                </a:solidFill>
              </a:rPr>
              <a:t>host VMs </a:t>
            </a:r>
            <a:r>
              <a:rPr lang="en-IN" sz="2400"/>
              <a:t>where the cloud application can run. </a:t>
            </a:r>
            <a:endParaRPr sz="2400"/>
          </a:p>
        </p:txBody>
      </p:sp>
      <p:sp>
        <p:nvSpPr>
          <p:cNvPr id="1142" name="Google Shape;1142;p1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143" name="Google Shape;1143;p1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144" name="Google Shape;1144;p1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145" name="Google Shape;1145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7984" y="1233512"/>
            <a:ext cx="4680520" cy="521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AWS Architecture</a:t>
            </a:r>
            <a:endParaRPr/>
          </a:p>
        </p:txBody>
      </p:sp>
      <p:sp>
        <p:nvSpPr>
          <p:cNvPr id="1151" name="Google Shape;1151;p114"/>
          <p:cNvSpPr txBox="1"/>
          <p:nvPr>
            <p:ph idx="1" type="body"/>
          </p:nvPr>
        </p:nvSpPr>
        <p:spPr>
          <a:xfrm>
            <a:off x="395536" y="1340768"/>
            <a:ext cx="4032448" cy="5517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The Figure shows the AWS architecture.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IN" sz="2400">
                <a:solidFill>
                  <a:schemeClr val="accent1"/>
                </a:solidFill>
              </a:rPr>
              <a:t>S3 (Simple Storage Service) </a:t>
            </a:r>
            <a:r>
              <a:rPr lang="en-IN" sz="2400"/>
              <a:t>provides the </a:t>
            </a:r>
            <a:r>
              <a:rPr lang="en-IN" sz="2400">
                <a:solidFill>
                  <a:schemeClr val="accent1"/>
                </a:solidFill>
              </a:rPr>
              <a:t>object-oriented storage service for users.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IN" sz="2400">
                <a:solidFill>
                  <a:schemeClr val="accent1"/>
                </a:solidFill>
              </a:rPr>
              <a:t>EBS (Elastic Block Service) </a:t>
            </a:r>
            <a:r>
              <a:rPr lang="en-IN" sz="2400"/>
              <a:t>provides the </a:t>
            </a:r>
            <a:r>
              <a:rPr lang="en-IN" sz="2400">
                <a:solidFill>
                  <a:schemeClr val="accent1"/>
                </a:solidFill>
              </a:rPr>
              <a:t>block storage interface </a:t>
            </a:r>
            <a:r>
              <a:rPr lang="en-IN" sz="2400"/>
              <a:t>which can be used to support traditional applications. </a:t>
            </a:r>
            <a:endParaRPr sz="2400"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152" name="Google Shape;1152;p1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153" name="Google Shape;1153;p1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154" name="Google Shape;1154;p1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155" name="Google Shape;115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7984" y="1233512"/>
            <a:ext cx="4680520" cy="521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AWS Architecture</a:t>
            </a:r>
            <a:endParaRPr/>
          </a:p>
        </p:txBody>
      </p:sp>
      <p:sp>
        <p:nvSpPr>
          <p:cNvPr id="1161" name="Google Shape;1161;p115"/>
          <p:cNvSpPr txBox="1"/>
          <p:nvPr>
            <p:ph idx="1" type="body"/>
          </p:nvPr>
        </p:nvSpPr>
        <p:spPr>
          <a:xfrm>
            <a:off x="395536" y="1340768"/>
            <a:ext cx="4104456" cy="5517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The Figure shows the AWS architecture.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IN" sz="2400">
                <a:solidFill>
                  <a:schemeClr val="accent1"/>
                </a:solidFill>
              </a:rPr>
              <a:t>SQS stands for Simple Queue Service</a:t>
            </a:r>
            <a:r>
              <a:rPr lang="en-IN" sz="2400"/>
              <a:t>, and its job is to ensure a reliable </a:t>
            </a:r>
            <a:r>
              <a:rPr lang="en-IN" sz="2400">
                <a:solidFill>
                  <a:schemeClr val="accent1"/>
                </a:solidFill>
              </a:rPr>
              <a:t>message service between two processes</a:t>
            </a:r>
            <a:r>
              <a:rPr lang="en-IN" sz="2400"/>
              <a:t>. The message can be kept reliably even when the receiver processes are not running. </a:t>
            </a:r>
            <a:endParaRPr sz="2400"/>
          </a:p>
        </p:txBody>
      </p:sp>
      <p:sp>
        <p:nvSpPr>
          <p:cNvPr id="1162" name="Google Shape;1162;p1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163" name="Google Shape;1163;p1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164" name="Google Shape;1164;p1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165" name="Google Shape;1165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7984" y="1233512"/>
            <a:ext cx="4680520" cy="521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AWS Architecture</a:t>
            </a:r>
            <a:endParaRPr/>
          </a:p>
        </p:txBody>
      </p:sp>
      <p:sp>
        <p:nvSpPr>
          <p:cNvPr id="1171" name="Google Shape;1171;p116"/>
          <p:cNvSpPr txBox="1"/>
          <p:nvPr>
            <p:ph idx="1" type="body"/>
          </p:nvPr>
        </p:nvSpPr>
        <p:spPr>
          <a:xfrm>
            <a:off x="395536" y="1340768"/>
            <a:ext cx="4104456" cy="5517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The Figure shows the AWS architecture.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Users can </a:t>
            </a:r>
            <a:r>
              <a:rPr lang="en-IN" sz="2400">
                <a:solidFill>
                  <a:schemeClr val="accent1"/>
                </a:solidFill>
              </a:rPr>
              <a:t>access their objects through SOAP with either browsers or other client programs which support the SOAP standard.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172" name="Google Shape;1172;p1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173" name="Google Shape;1173;p1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174" name="Google Shape;1174;p1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175" name="Google Shape;1175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7984" y="1233512"/>
            <a:ext cx="4680520" cy="521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AWS Offerings</a:t>
            </a:r>
            <a:endParaRPr/>
          </a:p>
        </p:txBody>
      </p:sp>
      <p:sp>
        <p:nvSpPr>
          <p:cNvPr id="1181" name="Google Shape;1181;p1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182" name="Google Shape;1182;p117"/>
          <p:cNvPicPr preferRelativeResize="0"/>
          <p:nvPr/>
        </p:nvPicPr>
        <p:blipFill rotWithShape="1">
          <a:blip r:embed="rId3">
            <a:alphaModFix/>
          </a:blip>
          <a:srcRect b="27120" l="4478" r="9612" t="31254"/>
          <a:stretch/>
        </p:blipFill>
        <p:spPr>
          <a:xfrm>
            <a:off x="215900" y="1864643"/>
            <a:ext cx="8785225" cy="4084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184" name="Google Shape;1184;p1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185" name="Google Shape;1185;p1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Amazon web services (AWS)</a:t>
            </a:r>
            <a:endParaRPr/>
          </a:p>
        </p:txBody>
      </p:sp>
      <p:sp>
        <p:nvSpPr>
          <p:cNvPr id="1191" name="Google Shape;1191;p1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EC2 also provides the capability to save a specific running instance as an image, thus allowing users to create their own templates for deploying systems.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These templates are stored into S3 that delivers persistent storage on demand.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S3 is organized into buckets;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these are containers of objects that are stored in binary form and can be enriched with attributes.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Users can store objects of any size, from simple files to entire disk images, and have them accessible from everywhere.</a:t>
            </a:r>
            <a:endParaRPr b="1" sz="2400"/>
          </a:p>
        </p:txBody>
      </p:sp>
      <p:sp>
        <p:nvSpPr>
          <p:cNvPr id="1192" name="Google Shape;1192;p1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193" name="Google Shape;1193;p1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194" name="Google Shape;1194;p1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Google App Engine (GAE)</a:t>
            </a:r>
            <a:endParaRPr/>
          </a:p>
        </p:txBody>
      </p:sp>
      <p:sp>
        <p:nvSpPr>
          <p:cNvPr id="1200" name="Google Shape;1200;p1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Google’s App Engine (GAE) offers </a:t>
            </a:r>
            <a:r>
              <a:rPr lang="en-IN" sz="2400" u="sng">
                <a:solidFill>
                  <a:srgbClr val="FF0000"/>
                </a:solidFill>
              </a:rPr>
              <a:t>a PaaS platform </a:t>
            </a:r>
            <a:r>
              <a:rPr lang="en-IN" sz="2400"/>
              <a:t>supporting various cloud and web applications.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201" name="Google Shape;1201;p1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202" name="Google Shape;1202;p1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203" name="Google Shape;1203;p1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Cost Model</a:t>
            </a:r>
            <a:endParaRPr/>
          </a:p>
        </p:txBody>
      </p:sp>
      <p:sp>
        <p:nvSpPr>
          <p:cNvPr id="188" name="Google Shape;188;p12"/>
          <p:cNvSpPr txBox="1"/>
          <p:nvPr>
            <p:ph idx="1" type="body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89" name="Google Shape;189;p12"/>
          <p:cNvPicPr preferRelativeResize="0"/>
          <p:nvPr/>
        </p:nvPicPr>
        <p:blipFill rotWithShape="1">
          <a:blip r:embed="rId3">
            <a:alphaModFix/>
          </a:blip>
          <a:srcRect b="17614" l="26771" r="26932" t="51190"/>
          <a:stretch/>
        </p:blipFill>
        <p:spPr>
          <a:xfrm>
            <a:off x="395536" y="1484784"/>
            <a:ext cx="8280920" cy="453650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91" name="Google Shape;1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92" name="Google Shape;1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Google AppEngine</a:t>
            </a:r>
            <a:endParaRPr/>
          </a:p>
        </p:txBody>
      </p:sp>
      <p:sp>
        <p:nvSpPr>
          <p:cNvPr id="1209" name="Google Shape;1209;p1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AppEngine provides both a secure execution environment and a collection of services that simplify the development of scalable and high-performance Web applications.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languages currently supported are Python, Java, and Go.</a:t>
            </a:r>
            <a:endParaRPr sz="2400"/>
          </a:p>
        </p:txBody>
      </p:sp>
      <p:sp>
        <p:nvSpPr>
          <p:cNvPr id="1210" name="Google Shape;1210;p1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211" name="Google Shape;1211;p1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212" name="Google Shape;1212;p1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21"/>
          <p:cNvSpPr txBox="1"/>
          <p:nvPr>
            <p:ph type="title"/>
          </p:nvPr>
        </p:nvSpPr>
        <p:spPr>
          <a:xfrm>
            <a:off x="467544" y="0"/>
            <a:ext cx="822960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Functional Modules of GAE</a:t>
            </a:r>
            <a:endParaRPr/>
          </a:p>
        </p:txBody>
      </p:sp>
      <p:sp>
        <p:nvSpPr>
          <p:cNvPr id="1218" name="Google Shape;1218;p121"/>
          <p:cNvSpPr txBox="1"/>
          <p:nvPr>
            <p:ph idx="1" type="body"/>
          </p:nvPr>
        </p:nvSpPr>
        <p:spPr>
          <a:xfrm>
            <a:off x="457200" y="3501008"/>
            <a:ext cx="8229600" cy="26251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The GAE platform comprises the following five major components.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The </a:t>
            </a:r>
            <a:r>
              <a:rPr lang="en-IN">
                <a:solidFill>
                  <a:srgbClr val="FF0000"/>
                </a:solidFill>
              </a:rPr>
              <a:t>datastore</a:t>
            </a:r>
            <a:r>
              <a:rPr lang="en-IN"/>
              <a:t> offers object-oriented, distributed, </a:t>
            </a:r>
            <a:r>
              <a:rPr lang="en-IN">
                <a:solidFill>
                  <a:schemeClr val="accent1"/>
                </a:solidFill>
              </a:rPr>
              <a:t>structured data storage services based on BigTable </a:t>
            </a:r>
            <a:r>
              <a:rPr lang="en-IN"/>
              <a:t>techniques. The datastore secures data management operations.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/>
              <a:t>The </a:t>
            </a:r>
            <a:r>
              <a:rPr lang="en-IN">
                <a:solidFill>
                  <a:srgbClr val="FF0000"/>
                </a:solidFill>
              </a:rPr>
              <a:t>application runtime environment</a:t>
            </a:r>
            <a:r>
              <a:rPr lang="en-IN"/>
              <a:t> offers a </a:t>
            </a:r>
            <a:r>
              <a:rPr lang="en-IN">
                <a:solidFill>
                  <a:schemeClr val="accent1"/>
                </a:solidFill>
              </a:rPr>
              <a:t>platform </a:t>
            </a:r>
            <a:r>
              <a:rPr lang="en-IN"/>
              <a:t>for scalable </a:t>
            </a:r>
            <a:r>
              <a:rPr lang="en-IN">
                <a:solidFill>
                  <a:schemeClr val="accent1"/>
                </a:solidFill>
              </a:rPr>
              <a:t>web programming and execution.</a:t>
            </a:r>
            <a:r>
              <a:rPr lang="en-IN"/>
              <a:t> It supports </a:t>
            </a:r>
            <a:r>
              <a:rPr lang="en-IN">
                <a:solidFill>
                  <a:srgbClr val="FF0000"/>
                </a:solidFill>
              </a:rPr>
              <a:t>two development languages: Python and Java.</a:t>
            </a:r>
            <a:endParaRPr/>
          </a:p>
          <a:p>
            <a:pPr indent="-147955" lvl="1" marL="74295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219" name="Google Shape;1219;p1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220" name="Google Shape;1220;p1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221" name="Google Shape;1221;p1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222" name="Google Shape;1222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0689"/>
            <a:ext cx="9144000" cy="2880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Google AppEngine</a:t>
            </a:r>
            <a:endParaRPr/>
          </a:p>
        </p:txBody>
      </p:sp>
      <p:sp>
        <p:nvSpPr>
          <p:cNvPr id="1228" name="Google Shape;1228;p1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Developers can build and test applications on their own machines using the AppEngine software development kit (SDK), 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which replicates the production runtime environment and 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helps test and profile applications.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Once development is complete, developers can easily migrate their application to AppEngine, 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set quotas to contain the costs generated, and 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make the application available to the world. </a:t>
            </a:r>
            <a:endParaRPr sz="2400"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229" name="Google Shape;1229;p1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230" name="Google Shape;1230;p1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231" name="Google Shape;1231;p1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Microsoft Azure</a:t>
            </a:r>
            <a:endParaRPr/>
          </a:p>
        </p:txBody>
      </p:sp>
      <p:sp>
        <p:nvSpPr>
          <p:cNvPr id="1237" name="Google Shape;1237;p1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Microsoft Azure is a cloud operating system and </a:t>
            </a:r>
            <a:r>
              <a:rPr b="1" lang="en-IN" sz="2400"/>
              <a:t>a platform for developing applications in the cloud. </a:t>
            </a:r>
            <a:endParaRPr b="1"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It provides a scalable runtime environment for Web applications and distributed applications in general. </a:t>
            </a:r>
            <a:endParaRPr sz="2400"/>
          </a:p>
        </p:txBody>
      </p:sp>
      <p:sp>
        <p:nvSpPr>
          <p:cNvPr id="1238" name="Google Shape;1238;p1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239" name="Google Shape;1239;p1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240" name="Google Shape;1240;p1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Microsoft Azure</a:t>
            </a:r>
            <a:endParaRPr/>
          </a:p>
        </p:txBody>
      </p:sp>
      <p:sp>
        <p:nvSpPr>
          <p:cNvPr id="1246" name="Google Shape;1246;p1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Applications in Azure are organized around the concept of roles, which identify a distribution unit for applications and embody the application’s logic.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Currently, there are three types of role: 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Web role, </a:t>
            </a:r>
            <a:endParaRPr b="1"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worker role, and </a:t>
            </a:r>
            <a:endParaRPr b="1"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virtual machine role. </a:t>
            </a:r>
            <a:endParaRPr b="1" sz="2400"/>
          </a:p>
        </p:txBody>
      </p:sp>
      <p:sp>
        <p:nvSpPr>
          <p:cNvPr id="1247" name="Google Shape;1247;p1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248" name="Google Shape;1248;p1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249" name="Google Shape;1249;p1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Microsoft Azure</a:t>
            </a:r>
            <a:endParaRPr/>
          </a:p>
        </p:txBody>
      </p:sp>
      <p:sp>
        <p:nvSpPr>
          <p:cNvPr id="1255" name="Google Shape;1255;p1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Web role is designed to host a Web application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worker role is a more generic container of applications and can be used to perform workload processing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virtual machine role provides a virtual environment in which the computing stack can be fully customized, including the operating systems. </a:t>
            </a:r>
            <a:endParaRPr sz="2400"/>
          </a:p>
        </p:txBody>
      </p:sp>
      <p:sp>
        <p:nvSpPr>
          <p:cNvPr id="1256" name="Google Shape;1256;p1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257" name="Google Shape;1257;p1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258" name="Google Shape;1258;p1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Microsoft Azure</a:t>
            </a:r>
            <a:endParaRPr/>
          </a:p>
        </p:txBody>
      </p:sp>
      <p:sp>
        <p:nvSpPr>
          <p:cNvPr id="1264" name="Google Shape;1264;p1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Besides roles, Azure provides a set of additional services that complement application execution, such as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support for storage (relational data and blobs),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networking,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caching,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content delivery, and others.</a:t>
            </a:r>
            <a:endParaRPr sz="2400"/>
          </a:p>
        </p:txBody>
      </p:sp>
      <p:sp>
        <p:nvSpPr>
          <p:cNvPr id="1265" name="Google Shape;1265;p1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266" name="Google Shape;1266;p1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267" name="Google Shape;1267;p1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Parallel and Distributed Programming Models</a:t>
            </a:r>
            <a:endParaRPr/>
          </a:p>
        </p:txBody>
      </p:sp>
      <p:sp>
        <p:nvSpPr>
          <p:cNvPr id="1273" name="Google Shape;1273;p1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MPI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Map Reduce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Hadoop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OGSA</a:t>
            </a:r>
            <a:endParaRPr/>
          </a:p>
        </p:txBody>
      </p:sp>
      <p:sp>
        <p:nvSpPr>
          <p:cNvPr id="1274" name="Google Shape;1274;p1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275" name="Google Shape;1275;p1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MapReduce</a:t>
            </a:r>
            <a:endParaRPr/>
          </a:p>
        </p:txBody>
      </p:sp>
      <p:sp>
        <p:nvSpPr>
          <p:cNvPr id="1281" name="Google Shape;1281;p1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Applied mainly in </a:t>
            </a:r>
            <a:r>
              <a:rPr lang="en-IN" sz="2400" u="sng"/>
              <a:t>web-scale search and cloud computing applications.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Web programming model for scalable data processing on </a:t>
            </a:r>
            <a:r>
              <a:rPr lang="en-IN" sz="2400" u="sng"/>
              <a:t>large clusters over large data sets.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 u="sng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Parallel programming abstraction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Used by </a:t>
            </a:r>
            <a:r>
              <a:rPr lang="en-IN" sz="2000" u="sng"/>
              <a:t>many different parallel applications which carry out large-scale computation </a:t>
            </a:r>
            <a:r>
              <a:rPr lang="en-IN" sz="2000"/>
              <a:t>involving thousands of processors </a:t>
            </a:r>
            <a:endParaRPr/>
          </a:p>
          <a:p>
            <a:pPr indent="-114300" lvl="0" marL="34290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/>
            </a:r>
            <a:endParaRPr sz="3600"/>
          </a:p>
        </p:txBody>
      </p:sp>
      <p:sp>
        <p:nvSpPr>
          <p:cNvPr id="1282" name="Google Shape;1282;p1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283" name="Google Shape;1283;p1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MapReduce Model </a:t>
            </a:r>
            <a:endParaRPr/>
          </a:p>
        </p:txBody>
      </p:sp>
      <p:sp>
        <p:nvSpPr>
          <p:cNvPr id="1289" name="Google Shape;1289;p1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Two phases of MapReduce: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	–Map operation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	–Reduce operation 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 configurable number of M ‘mapper’ processors and R ‘reducer’ processors are assigned to work on the problem 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Computation is coordinated by a single </a:t>
            </a:r>
            <a:r>
              <a:rPr lang="en-IN" sz="2400">
                <a:solidFill>
                  <a:schemeClr val="accent1"/>
                </a:solidFill>
              </a:rPr>
              <a:t>master</a:t>
            </a:r>
            <a:r>
              <a:rPr lang="en-IN" sz="2400"/>
              <a:t> process 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290" name="Google Shape;1290;p1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291" name="Google Shape;1291;p1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"/>
          <p:cNvSpPr txBox="1"/>
          <p:nvPr>
            <p:ph type="title"/>
          </p:nvPr>
        </p:nvSpPr>
        <p:spPr>
          <a:xfrm>
            <a:off x="467544" y="35884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Traditional Cost Model</a:t>
            </a:r>
            <a:endParaRPr/>
          </a:p>
        </p:txBody>
      </p:sp>
      <p:sp>
        <p:nvSpPr>
          <p:cNvPr id="198" name="Google Shape;198;p13"/>
          <p:cNvSpPr txBox="1"/>
          <p:nvPr>
            <p:ph idx="1" type="body"/>
          </p:nvPr>
        </p:nvSpPr>
        <p:spPr>
          <a:xfrm>
            <a:off x="395536" y="112474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Users must acquire their </a:t>
            </a:r>
            <a:r>
              <a:rPr lang="en-IN" sz="2000" u="sng"/>
              <a:t>own computer and peripheral equipment as capital expenses. </a:t>
            </a:r>
            <a:endParaRPr sz="2000" u="sng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In addition, they have to face </a:t>
            </a:r>
            <a:r>
              <a:rPr lang="en-IN" sz="2000" u="sng"/>
              <a:t>operational expenditures </a:t>
            </a:r>
            <a:r>
              <a:rPr lang="en-IN" sz="2000"/>
              <a:t>–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 u="sng"/>
              <a:t>in operating and – </a:t>
            </a:r>
            <a:r>
              <a:rPr b="1" lang="en-IN" sz="2000" u="sng"/>
              <a:t>(Power &amp; cooling)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 u="sng"/>
              <a:t>maintaining the computer systems, </a:t>
            </a:r>
            <a:endParaRPr sz="2000" u="sng"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 u="sng"/>
              <a:t>including personnel and service costs. </a:t>
            </a:r>
            <a:endParaRPr sz="2000" u="sng"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IN" sz="2000"/>
              <a:t>The </a:t>
            </a:r>
            <a:r>
              <a:rPr b="1" lang="en-IN" sz="2000" u="sng"/>
              <a:t>operational costs may increase sharply </a:t>
            </a:r>
            <a:r>
              <a:rPr b="1" lang="en-IN" sz="2000"/>
              <a:t>with a larger number of users. </a:t>
            </a:r>
            <a:endParaRPr b="1" sz="2000"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IN" sz="2000"/>
              <a:t>Therefore, the total cost escalates quickly with massive numbers of users. </a:t>
            </a:r>
            <a:endParaRPr/>
          </a:p>
        </p:txBody>
      </p:sp>
      <p:sp>
        <p:nvSpPr>
          <p:cNvPr id="199" name="Google Shape;199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200" name="Google Shape;200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201" name="Google Shape;20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MapReduce Model </a:t>
            </a:r>
            <a:r>
              <a:rPr lang="en-IN"/>
              <a:t>Contd… </a:t>
            </a:r>
            <a:endParaRPr/>
          </a:p>
        </p:txBody>
      </p:sp>
      <p:sp>
        <p:nvSpPr>
          <p:cNvPr id="1297" name="Google Shape;1297;p1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/>
              <a:t>Map phase: 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/>
              <a:t>–Each mapper reads approximately </a:t>
            </a:r>
            <a:r>
              <a:rPr i="1" lang="en-IN"/>
              <a:t>1/M </a:t>
            </a:r>
            <a:r>
              <a:rPr lang="en-IN"/>
              <a:t>of the input from the global file system, using locations given by the master 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/>
              <a:t>–Map operation consists of transforming one set of key-value pairs to another: </a:t>
            </a:r>
            <a:endParaRPr/>
          </a:p>
          <a:p>
            <a:pPr indent="-1079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98" name="Google Shape;1298;p1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pic>
        <p:nvPicPr>
          <p:cNvPr id="1299" name="Google Shape;1299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7784" y="3523481"/>
            <a:ext cx="4032448" cy="642205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1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MapReduce Model </a:t>
            </a:r>
            <a:r>
              <a:rPr lang="en-IN"/>
              <a:t>Contd… </a:t>
            </a:r>
            <a:endParaRPr/>
          </a:p>
        </p:txBody>
      </p:sp>
      <p:sp>
        <p:nvSpPr>
          <p:cNvPr id="1306" name="Google Shape;1306;p1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Map phase: 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For eg-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3 Mappers, 2 Reducers,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Every mapper creates Two intermediate files, one per reducer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–Files are sorted by a key and stored to the local file system 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–The master keeps track of the location of these files 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307" name="Google Shape;1307;p1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308" name="Google Shape;1308;p1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MapReduce Model </a:t>
            </a:r>
            <a:r>
              <a:rPr lang="en-IN"/>
              <a:t>Contd… </a:t>
            </a:r>
            <a:endParaRPr/>
          </a:p>
        </p:txBody>
      </p:sp>
      <p:sp>
        <p:nvSpPr>
          <p:cNvPr id="1314" name="Google Shape;1314;p1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IN"/>
              <a:t>Reduce phase: 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/>
              <a:t>–The master informs the reducers where the partial computations have been stored on local files of respective mappers 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/>
              <a:t>–Reducers make remote procedure call requests to the mappers to fetch the files 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315" name="Google Shape;1315;p1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316" name="Google Shape;1316;p1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MapReduce Model </a:t>
            </a:r>
            <a:r>
              <a:rPr lang="en-IN"/>
              <a:t>Contd… </a:t>
            </a:r>
            <a:endParaRPr/>
          </a:p>
        </p:txBody>
      </p:sp>
      <p:sp>
        <p:nvSpPr>
          <p:cNvPr id="1322" name="Google Shape;1322;p1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IN"/>
              <a:t>Reduce phase: 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/>
              <a:t>–Each reducer groups the results of the map step using the same key and performs a function </a:t>
            </a:r>
            <a:r>
              <a:rPr i="1" lang="en-IN"/>
              <a:t>f </a:t>
            </a:r>
            <a:r>
              <a:rPr lang="en-IN"/>
              <a:t>on the list of values that correspond to these key value: 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/>
              <a:t>–Final results are written back to the file system.</a:t>
            </a:r>
            <a:endParaRPr/>
          </a:p>
          <a:p>
            <a:pPr indent="-1079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323" name="Google Shape;1323;p1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pic>
        <p:nvPicPr>
          <p:cNvPr id="1324" name="Google Shape;1324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696" y="3547864"/>
            <a:ext cx="4968552" cy="563336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34"/>
          <p:cNvSpPr txBox="1"/>
          <p:nvPr>
            <p:ph type="title"/>
          </p:nvPr>
        </p:nvSpPr>
        <p:spPr>
          <a:xfrm>
            <a:off x="457200" y="16835"/>
            <a:ext cx="8229600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MapReduce: Example?? </a:t>
            </a:r>
            <a:endParaRPr/>
          </a:p>
        </p:txBody>
      </p:sp>
      <p:sp>
        <p:nvSpPr>
          <p:cNvPr id="1331" name="Google Shape;1331;p1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pic>
        <p:nvPicPr>
          <p:cNvPr id="1332" name="Google Shape;1332;p134"/>
          <p:cNvPicPr preferRelativeResize="0"/>
          <p:nvPr/>
        </p:nvPicPr>
        <p:blipFill rotWithShape="1">
          <a:blip r:embed="rId3">
            <a:alphaModFix/>
          </a:blip>
          <a:srcRect b="4777" l="0" r="0" t="0"/>
          <a:stretch/>
        </p:blipFill>
        <p:spPr>
          <a:xfrm>
            <a:off x="0" y="476672"/>
            <a:ext cx="9144000" cy="5904656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35"/>
          <p:cNvSpPr txBox="1"/>
          <p:nvPr>
            <p:ph type="title"/>
          </p:nvPr>
        </p:nvSpPr>
        <p:spPr>
          <a:xfrm>
            <a:off x="518864" y="0"/>
            <a:ext cx="8229600" cy="346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MapReduce: Example </a:t>
            </a:r>
            <a:endParaRPr/>
          </a:p>
        </p:txBody>
      </p:sp>
      <p:sp>
        <p:nvSpPr>
          <p:cNvPr id="1339" name="Google Shape;1339;p135"/>
          <p:cNvSpPr txBox="1"/>
          <p:nvPr>
            <p:ph idx="1" type="body"/>
          </p:nvPr>
        </p:nvSpPr>
        <p:spPr>
          <a:xfrm>
            <a:off x="6071938" y="1567333"/>
            <a:ext cx="314789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3 mappers; 2 reducers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Map function: </a:t>
            </a:r>
            <a:endParaRPr sz="2400"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Data d, Set of words w1,w2,w3…..wn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For every wi it produces count of it.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Reduce function: 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340" name="Google Shape;1340;p1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pic>
        <p:nvPicPr>
          <p:cNvPr id="1341" name="Google Shape;1341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96" y="404664"/>
            <a:ext cx="5904656" cy="612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1939" y="2852936"/>
            <a:ext cx="26765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1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0192" y="5426546"/>
            <a:ext cx="2257425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1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Hadoop Library</a:t>
            </a:r>
            <a:endParaRPr/>
          </a:p>
        </p:txBody>
      </p:sp>
      <p:sp>
        <p:nvSpPr>
          <p:cNvPr id="1350" name="Google Shape;1350;p1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/>
              <a:t>MapReduce: programming model developed at Google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/>
              <a:t>Hadoop: open source implementation of MapReduce ,developed at Yahoo!</a:t>
            </a:r>
            <a:endParaRPr sz="2800"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1351" name="Google Shape;1351;p1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352" name="Google Shape;1352;p1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Hadoop Library</a:t>
            </a:r>
            <a:endParaRPr/>
          </a:p>
        </p:txBody>
      </p:sp>
      <p:sp>
        <p:nvSpPr>
          <p:cNvPr id="1358" name="Google Shape;1358;p1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Hadoop provides the runtime environment, and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developers need only provide the input data and specify the map and reduce functions that need to be executed</a:t>
            </a:r>
            <a:endParaRPr/>
          </a:p>
        </p:txBody>
      </p:sp>
      <p:sp>
        <p:nvSpPr>
          <p:cNvPr id="1359" name="Google Shape;1359;p1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360" name="Google Shape;1360;p1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Hadoop Library</a:t>
            </a:r>
            <a:endParaRPr/>
          </a:p>
        </p:txBody>
      </p:sp>
      <p:sp>
        <p:nvSpPr>
          <p:cNvPr id="1366" name="Google Shape;1366;p1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Yahoo!, the sponsor of the Apache Hadoop project, has put considerable effort into transforming the project into an enterprise-ready cloud computing platform for data processing.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Hadoop is an integral part of the Yahoo! cloud infrastructure and supports several business processes of the company.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Currently, Yahoo! manages the largest Hadoop cluster in the world, which is also available to academic institutions</a:t>
            </a:r>
            <a:endParaRPr sz="2400"/>
          </a:p>
        </p:txBody>
      </p:sp>
      <p:sp>
        <p:nvSpPr>
          <p:cNvPr id="1367" name="Google Shape;1367;p1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368" name="Google Shape;1368;p1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Hadoop Library</a:t>
            </a:r>
            <a:endParaRPr/>
          </a:p>
        </p:txBody>
      </p:sp>
      <p:sp>
        <p:nvSpPr>
          <p:cNvPr id="1374" name="Google Shape;1374;p13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/>
              <a:t>A Software platform to </a:t>
            </a:r>
            <a:r>
              <a:rPr lang="en-IN" sz="2800" u="sng"/>
              <a:t>write and run applications</a:t>
            </a:r>
            <a:r>
              <a:rPr lang="en-IN" sz="2800"/>
              <a:t> over the vast amounts of </a:t>
            </a:r>
            <a:r>
              <a:rPr lang="en-IN" sz="2800" u="sng"/>
              <a:t>distributed data.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/>
              <a:t>Users can easily scale Hadoop to store and process petabytes of data in the web space</a:t>
            </a:r>
            <a:r>
              <a:rPr lang="en-IN"/>
              <a:t>.</a:t>
            </a:r>
            <a:endParaRPr/>
          </a:p>
        </p:txBody>
      </p:sp>
      <p:sp>
        <p:nvSpPr>
          <p:cNvPr id="1375" name="Google Shape;1375;p1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376" name="Google Shape;1376;p1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Cloud Computing Cost Model</a:t>
            </a:r>
            <a:endParaRPr/>
          </a:p>
        </p:txBody>
      </p:sp>
      <p:sp>
        <p:nvSpPr>
          <p:cNvPr id="207" name="Google Shape;207;p14"/>
          <p:cNvSpPr txBox="1"/>
          <p:nvPr>
            <p:ph idx="1" type="body"/>
          </p:nvPr>
        </p:nvSpPr>
        <p:spPr>
          <a:xfrm>
            <a:off x="457200" y="1600200"/>
            <a:ext cx="418680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Cloud computing applies a </a:t>
            </a:r>
            <a:r>
              <a:rPr b="1" lang="en-IN" sz="2400" u="sng"/>
              <a:t>pay-per-use business model, </a:t>
            </a:r>
            <a:r>
              <a:rPr lang="en-IN" sz="2400"/>
              <a:t>in which user jobs are </a:t>
            </a:r>
            <a:r>
              <a:rPr b="1" lang="en-IN" sz="2400"/>
              <a:t>outsourced to data centers. </a:t>
            </a:r>
            <a:endParaRPr b="1"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To use the cloud, </a:t>
            </a:r>
            <a:r>
              <a:rPr b="1" lang="en-IN" sz="2400" u="sng"/>
              <a:t>one has no up-front cost in hardware acquisitions. </a:t>
            </a:r>
            <a:endParaRPr b="1" sz="2400" u="sng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 u="sng"/>
              <a:t>Only variable costs are experienced by cloud users</a:t>
            </a:r>
            <a:endParaRPr b="1" sz="2400" u="sng"/>
          </a:p>
        </p:txBody>
      </p:sp>
      <p:sp>
        <p:nvSpPr>
          <p:cNvPr id="208" name="Google Shape;20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209" name="Google Shape;20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210" name="Google Shape;21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11" name="Google Shape;211;p14"/>
          <p:cNvPicPr preferRelativeResize="0"/>
          <p:nvPr/>
        </p:nvPicPr>
        <p:blipFill rotWithShape="1">
          <a:blip r:embed="rId3">
            <a:alphaModFix/>
          </a:blip>
          <a:srcRect b="25883" l="49920" r="26932" t="51189"/>
          <a:stretch/>
        </p:blipFill>
        <p:spPr>
          <a:xfrm>
            <a:off x="4860032" y="1700808"/>
            <a:ext cx="4140460" cy="3333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Force.com</a:t>
            </a:r>
            <a:endParaRPr/>
          </a:p>
        </p:txBody>
      </p:sp>
      <p:sp>
        <p:nvSpPr>
          <p:cNvPr id="1382" name="Google Shape;1382;p1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Force.com is a cloud computing platform for developing social enterprise applications.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PAAS soln</a:t>
            </a:r>
            <a:endParaRPr sz="2400"/>
          </a:p>
        </p:txBody>
      </p:sp>
      <p:sp>
        <p:nvSpPr>
          <p:cNvPr id="1383" name="Google Shape;1383;p1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384" name="Google Shape;1384;p1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385" name="Google Shape;1385;p1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91" name="Google Shape;1391;p1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Force.com allows developers to create applications 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by </a:t>
            </a:r>
            <a:r>
              <a:rPr b="1" lang="en-IN" sz="2400"/>
              <a:t>composing ready-to-use blocks; </a:t>
            </a:r>
            <a:endParaRPr b="1"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a complete set of components </a:t>
            </a:r>
            <a:r>
              <a:rPr b="1" lang="en-IN" sz="2400"/>
              <a:t>supporting all the activities of an enterprise are available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It is also possible to develop your own components or integrate those available in AppExchange into your applications. </a:t>
            </a:r>
            <a:endParaRPr sz="2400"/>
          </a:p>
        </p:txBody>
      </p:sp>
      <p:sp>
        <p:nvSpPr>
          <p:cNvPr id="1392" name="Google Shape;1392;p1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393" name="Google Shape;1393;p1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394" name="Google Shape;1394;p1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SalesForce.com</a:t>
            </a:r>
            <a:endParaRPr/>
          </a:p>
        </p:txBody>
      </p:sp>
      <p:sp>
        <p:nvSpPr>
          <p:cNvPr id="1400" name="Google Shape;1400;p1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Force.com platform is the basis for SalesForce.com,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SalesForce.com Is a Software-as-a-Service solution for customer relationship management. </a:t>
            </a:r>
            <a:endParaRPr sz="2400"/>
          </a:p>
        </p:txBody>
      </p:sp>
      <p:sp>
        <p:nvSpPr>
          <p:cNvPr id="1401" name="Google Shape;1401;p1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402" name="Google Shape;1402;p1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403" name="Google Shape;1403;p1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Manjrasoft Aneka</a:t>
            </a:r>
            <a:endParaRPr/>
          </a:p>
        </p:txBody>
      </p:sp>
      <p:sp>
        <p:nvSpPr>
          <p:cNvPr id="1409" name="Google Shape;1409;p14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 cloud application platform for 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rapid creation of scalable applications and 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their deployment on various types of clouds in a seamless and elastic manner.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PAAS soln</a:t>
            </a:r>
            <a:endParaRPr sz="2400"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It supports a collection of programming abstractions for developing applications and a distributed runtime environment that can be deployed on heterogeneous hardware (clusters, networked desktop computers, and cloud resources). </a:t>
            </a:r>
            <a:endParaRPr sz="2400"/>
          </a:p>
        </p:txBody>
      </p:sp>
      <p:sp>
        <p:nvSpPr>
          <p:cNvPr id="1410" name="Google Shape;1410;p1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411" name="Google Shape;1411;p1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412" name="Google Shape;1412;p1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Manjrasoft Aneka</a:t>
            </a:r>
            <a:endParaRPr/>
          </a:p>
        </p:txBody>
      </p:sp>
      <p:sp>
        <p:nvSpPr>
          <p:cNvPr id="1418" name="Google Shape;1418;p14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Developers can choose different abstractions to design their application: 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tasks, 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distributed threads, and 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map-reduce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These applications are then executed on the distributed service-oriented runtime environment, which can dynamically integrate additional resource on demand</a:t>
            </a:r>
            <a:endParaRPr sz="2400"/>
          </a:p>
        </p:txBody>
      </p:sp>
      <p:sp>
        <p:nvSpPr>
          <p:cNvPr id="1419" name="Google Shape;1419;p1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420" name="Google Shape;1420;p1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421" name="Google Shape;1421;p1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IN" sz="2800"/>
              <a:t>The Next Revolution in IT -Cloud Computing </a:t>
            </a:r>
            <a:br>
              <a:rPr lang="en-IN" sz="2800"/>
            </a:br>
            <a:r>
              <a:rPr b="1" lang="en-IN" sz="2800"/>
              <a:t>Cloud Ecosystem</a:t>
            </a:r>
            <a:endParaRPr/>
          </a:p>
        </p:txBody>
      </p:sp>
      <p:sp>
        <p:nvSpPr>
          <p:cNvPr id="217" name="Google Shape;217;p15"/>
          <p:cNvSpPr txBox="1"/>
          <p:nvPr>
            <p:ph idx="1" type="body"/>
          </p:nvPr>
        </p:nvSpPr>
        <p:spPr>
          <a:xfrm>
            <a:off x="457200" y="1412776"/>
            <a:ext cx="8229600" cy="471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IN" sz="3400"/>
              <a:t>Classical Computing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</a:t>
            </a:r>
            <a:r>
              <a:rPr lang="en-IN">
                <a:solidFill>
                  <a:schemeClr val="accent1"/>
                </a:solidFill>
              </a:rPr>
              <a:t>Buy &amp; Own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–"/>
            </a:pPr>
            <a:r>
              <a:rPr lang="en-IN">
                <a:solidFill>
                  <a:schemeClr val="accent1"/>
                </a:solidFill>
              </a:rPr>
              <a:t>Hardware, System Software, Applications often to meet peak needs.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IN">
                <a:solidFill>
                  <a:schemeClr val="accent1"/>
                </a:solidFill>
              </a:rPr>
              <a:t>–Install, Configure, Test, Verify, Evaluate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IN">
                <a:solidFill>
                  <a:schemeClr val="accent1"/>
                </a:solidFill>
              </a:rPr>
              <a:t>–Manage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IN">
                <a:solidFill>
                  <a:schemeClr val="accent1"/>
                </a:solidFill>
              </a:rPr>
              <a:t>–..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IN">
                <a:solidFill>
                  <a:schemeClr val="accent1"/>
                </a:solidFill>
              </a:rPr>
              <a:t>–Finally, use it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IN">
                <a:solidFill>
                  <a:schemeClr val="accent1"/>
                </a:solidFill>
              </a:rPr>
              <a:t>–$$$$....$(High CapEx)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IN" sz="3400"/>
              <a:t>Cloud Computing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</a:t>
            </a:r>
            <a:r>
              <a:rPr lang="en-IN">
                <a:solidFill>
                  <a:schemeClr val="accent1"/>
                </a:solidFill>
              </a:rPr>
              <a:t>Subscribe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IN">
                <a:solidFill>
                  <a:schemeClr val="accent1"/>
                </a:solidFill>
              </a:rPr>
              <a:t>–Use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IN">
                <a:solidFill>
                  <a:schemeClr val="accent1"/>
                </a:solidFill>
              </a:rPr>
              <a:t>–$ - pay for what you use, based on QoS </a:t>
            </a:r>
            <a:endParaRPr/>
          </a:p>
          <a:p>
            <a:pPr indent="-20066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8" name="Google Shape;21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219" name="Google Shape;21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220" name="Google Shape;22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/>
          <p:nvPr>
            <p:ph type="title"/>
          </p:nvPr>
        </p:nvSpPr>
        <p:spPr>
          <a:xfrm>
            <a:off x="457200" y="-2738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Cloud Design Objectives</a:t>
            </a:r>
            <a:endParaRPr/>
          </a:p>
        </p:txBody>
      </p:sp>
      <p:sp>
        <p:nvSpPr>
          <p:cNvPr id="226" name="Google Shape;226;p16"/>
          <p:cNvSpPr txBox="1"/>
          <p:nvPr>
            <p:ph idx="1" type="body"/>
          </p:nvPr>
        </p:nvSpPr>
        <p:spPr>
          <a:xfrm>
            <a:off x="395536" y="980728"/>
            <a:ext cx="8229600" cy="5472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The following list highlights six design objectives for cloud computing: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• </a:t>
            </a:r>
            <a:r>
              <a:rPr lang="en-IN" sz="2400">
                <a:solidFill>
                  <a:srgbClr val="FF0000"/>
                </a:solidFill>
              </a:rPr>
              <a:t>Shifting computing from desktops to data centers</a:t>
            </a:r>
            <a:r>
              <a:rPr lang="en-IN" sz="2400"/>
              <a:t>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Computer processing, storage, and software delivery is shifted away from desktops and local servers and toward data centers over the Internet.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• </a:t>
            </a:r>
            <a:r>
              <a:rPr lang="en-IN" sz="2400">
                <a:solidFill>
                  <a:srgbClr val="FF0000"/>
                </a:solidFill>
              </a:rPr>
              <a:t>Service provisioning and cloud economics </a:t>
            </a:r>
            <a:endParaRPr sz="2400">
              <a:solidFill>
                <a:srgbClr val="FF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Providers supply </a:t>
            </a:r>
            <a:r>
              <a:rPr lang="en-IN" sz="2000" u="sng"/>
              <a:t>cloud services by signing SLAs with consumers and end users. </a:t>
            </a:r>
            <a:r>
              <a:rPr lang="en-IN" sz="2000"/>
              <a:t>The services must be efficient in terms of computing, storage, and power consumption. Pricing is based on </a:t>
            </a:r>
            <a:r>
              <a:rPr lang="en-IN" sz="2000" u="sng">
                <a:solidFill>
                  <a:srgbClr val="FF0000"/>
                </a:solidFill>
              </a:rPr>
              <a:t>a pay-as-you-go policy.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• </a:t>
            </a:r>
            <a:r>
              <a:rPr lang="en-IN" sz="2400">
                <a:solidFill>
                  <a:srgbClr val="FF0000"/>
                </a:solidFill>
              </a:rPr>
              <a:t>Scalability in performance </a:t>
            </a:r>
            <a:endParaRPr sz="2400">
              <a:solidFill>
                <a:srgbClr val="FF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The cloud platforms and software and infrastructure services must be able to </a:t>
            </a:r>
            <a:r>
              <a:rPr lang="en-IN" sz="2000" u="sng">
                <a:solidFill>
                  <a:srgbClr val="FF0000"/>
                </a:solidFill>
              </a:rPr>
              <a:t>scale in performance as the number of users increases.</a:t>
            </a:r>
            <a:endParaRPr/>
          </a:p>
        </p:txBody>
      </p:sp>
      <p:sp>
        <p:nvSpPr>
          <p:cNvPr id="227" name="Google Shape;22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228" name="Google Shape;22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229" name="Google Shape;22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Cloud Design Objectives</a:t>
            </a:r>
            <a:endParaRPr/>
          </a:p>
        </p:txBody>
      </p:sp>
      <p:sp>
        <p:nvSpPr>
          <p:cNvPr id="235" name="Google Shape;235;p17"/>
          <p:cNvSpPr txBox="1"/>
          <p:nvPr>
            <p:ph idx="1" type="body"/>
          </p:nvPr>
        </p:nvSpPr>
        <p:spPr>
          <a:xfrm>
            <a:off x="457200" y="1340768"/>
            <a:ext cx="8229600" cy="5328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IN" sz="2400">
                <a:solidFill>
                  <a:srgbClr val="FF0000"/>
                </a:solidFill>
              </a:rPr>
              <a:t>Data privacy protection </a:t>
            </a:r>
            <a:endParaRPr sz="2400">
              <a:solidFill>
                <a:srgbClr val="FF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–"/>
            </a:pPr>
            <a:r>
              <a:rPr lang="en-IN" sz="2000">
                <a:solidFill>
                  <a:srgbClr val="FF0000"/>
                </a:solidFill>
              </a:rPr>
              <a:t>Can you trust data centers to handle your private data and records</a:t>
            </a:r>
            <a:r>
              <a:rPr lang="en-IN" sz="2000"/>
              <a:t>? This concern must be addressed to make clouds successful as trusted services.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IN" sz="2400">
                <a:solidFill>
                  <a:srgbClr val="FF0000"/>
                </a:solidFill>
              </a:rPr>
              <a:t>High quality of cloud services </a:t>
            </a:r>
            <a:endParaRPr sz="2400">
              <a:solidFill>
                <a:srgbClr val="FF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The </a:t>
            </a:r>
            <a:r>
              <a:rPr lang="en-IN" sz="2000">
                <a:solidFill>
                  <a:srgbClr val="FF0000"/>
                </a:solidFill>
              </a:rPr>
              <a:t>QoS</a:t>
            </a:r>
            <a:r>
              <a:rPr lang="en-IN" sz="2000"/>
              <a:t> of cloud computing must be standardized to make clouds interoperable among multiple providers.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IN" sz="2400">
                <a:solidFill>
                  <a:srgbClr val="FF0000"/>
                </a:solidFill>
              </a:rPr>
              <a:t>New standards and interfaces </a:t>
            </a:r>
            <a:endParaRPr sz="2400">
              <a:solidFill>
                <a:srgbClr val="FF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This refers to </a:t>
            </a:r>
            <a:r>
              <a:rPr lang="en-IN" sz="2000">
                <a:solidFill>
                  <a:srgbClr val="FF0000"/>
                </a:solidFill>
              </a:rPr>
              <a:t>solving the data lock-in problem </a:t>
            </a:r>
            <a:r>
              <a:rPr lang="en-IN" sz="2000"/>
              <a:t>associated with data centers or cloud providers. </a:t>
            </a:r>
            <a:endParaRPr sz="2000"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 u="sng"/>
              <a:t>Universally accepted APIs and access protocols are needed to provide high portability </a:t>
            </a:r>
            <a:r>
              <a:rPr lang="en-IN" sz="2000"/>
              <a:t>and flexibility of virtualized applications.</a:t>
            </a:r>
            <a:endParaRPr/>
          </a:p>
        </p:txBody>
      </p:sp>
      <p:sp>
        <p:nvSpPr>
          <p:cNvPr id="236" name="Google Shape;23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237" name="Google Shape;23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238" name="Google Shape;23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Advantages of Cloud Computing</a:t>
            </a:r>
            <a:endParaRPr/>
          </a:p>
        </p:txBody>
      </p:sp>
      <p:sp>
        <p:nvSpPr>
          <p:cNvPr id="244" name="Google Shape;244;p18"/>
          <p:cNvSpPr/>
          <p:nvPr/>
        </p:nvSpPr>
        <p:spPr>
          <a:xfrm>
            <a:off x="395536" y="1340768"/>
            <a:ext cx="8064896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</a:t>
            </a:r>
            <a:r>
              <a:rPr b="1" i="0" lang="en-I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Lower computer costs</a:t>
            </a:r>
            <a:r>
              <a:rPr b="0" i="0" lang="en-I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b="0" i="0" lang="en-IN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 need of a high-powered and high-priced computer </a:t>
            </a:r>
            <a:r>
              <a:rPr b="0" i="0" lang="en-I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run cloud computing's web-based applications.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b="0" i="0" lang="en-IN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Since applications run in the cloud</a:t>
            </a:r>
            <a:r>
              <a:rPr b="0" i="0" lang="en-I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not on the desktop PC, your desktop PC does </a:t>
            </a:r>
            <a:r>
              <a:rPr b="0" i="0" lang="en-IN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not need the processing power or hard disk space demanded by traditional desktop software.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–When you are using web-based applications, your </a:t>
            </a:r>
            <a:r>
              <a:rPr b="0" i="0" lang="en-IN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PC can be less expensive, with a smaller hard disk, less memory, more efficient processor...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–In fact, your PC in this scenario </a:t>
            </a:r>
            <a:r>
              <a:rPr b="0" i="0" lang="en-IN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does not even need a CD or DVD drive, as no software programs have to be loaded and no document files need to be saved.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246" name="Google Shape;246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247" name="Google Shape;247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Advantages of Cloud Computing</a:t>
            </a:r>
            <a:endParaRPr/>
          </a:p>
        </p:txBody>
      </p:sp>
      <p:sp>
        <p:nvSpPr>
          <p:cNvPr id="253" name="Google Shape;253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•</a:t>
            </a:r>
            <a:r>
              <a:rPr b="1" lang="en-IN"/>
              <a:t>Improved performance: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–With </a:t>
            </a:r>
            <a:r>
              <a:rPr lang="en-IN">
                <a:solidFill>
                  <a:schemeClr val="accent1"/>
                </a:solidFill>
              </a:rPr>
              <a:t>few large programs hogging your computer's memory</a:t>
            </a:r>
            <a:r>
              <a:rPr lang="en-IN"/>
              <a:t>, you will see better performance from your PC.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–Computers in a cloud computing system boot and run faster because they have fewer programs and processes loaded into memory.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•</a:t>
            </a:r>
            <a:r>
              <a:rPr b="1" lang="en-IN"/>
              <a:t>Reduced software costs: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</a:t>
            </a:r>
            <a:r>
              <a:rPr lang="en-IN">
                <a:solidFill>
                  <a:schemeClr val="accent1"/>
                </a:solidFill>
              </a:rPr>
              <a:t>Instead of purchasing expensive software applications, you can get most of what you need for free. 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•most cloud computing applications today, such as the Google Docs suite.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–better than paying for similar commercial software 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•which alone may be justification for switching to cloud applications. 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54" name="Google Shape;254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255" name="Google Shape;25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256" name="Google Shape;25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>
            <p:ph idx="1" type="body"/>
          </p:nvPr>
        </p:nvSpPr>
        <p:spPr>
          <a:xfrm>
            <a:off x="457200" y="-99392"/>
            <a:ext cx="8229600" cy="3600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en-IN"/>
              <a:t>US National Institute of Standards and Technology (NIST)’s 3-4-5 definition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rPr b="1" lang="en-IN" sz="14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three main parts, four implementation tiers, and five functions of the framework</a:t>
            </a:r>
            <a:endParaRPr b="1" sz="3400"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648" y="2522918"/>
            <a:ext cx="598170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01" name="Google Shape;101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02" name="Google Shape;102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Advantages of Cloud Computing</a:t>
            </a:r>
            <a:endParaRPr/>
          </a:p>
        </p:txBody>
      </p:sp>
      <p:sp>
        <p:nvSpPr>
          <p:cNvPr id="262" name="Google Shape;262;p20"/>
          <p:cNvSpPr txBox="1"/>
          <p:nvPr>
            <p:ph idx="1" type="body"/>
          </p:nvPr>
        </p:nvSpPr>
        <p:spPr>
          <a:xfrm>
            <a:off x="457200" y="1268760"/>
            <a:ext cx="8229600" cy="48574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IN"/>
              <a:t>Instant software updates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–Another advantage to cloud computing is that you are no longer faced with choosing between obsolete software and high upgrade costs.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IN"/>
              <a:t>–When the </a:t>
            </a:r>
            <a:r>
              <a:rPr b="1" lang="en-IN">
                <a:solidFill>
                  <a:schemeClr val="accent1"/>
                </a:solidFill>
              </a:rPr>
              <a:t>application is web-based, updates happen automatically available the next time you log into the cloud.</a:t>
            </a:r>
            <a:r>
              <a:rPr lang="en-IN">
                <a:solidFill>
                  <a:schemeClr val="accent1"/>
                </a:solidFill>
              </a:rPr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</a:t>
            </a:r>
            <a:r>
              <a:rPr b="1" lang="en-IN">
                <a:solidFill>
                  <a:schemeClr val="accent1"/>
                </a:solidFill>
              </a:rPr>
              <a:t>When you access a web-based application, you get the latest version without needing to pay for or download an upgrade. </a:t>
            </a:r>
            <a:endParaRPr/>
          </a:p>
          <a:p>
            <a:pPr indent="-20066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IN"/>
              <a:t>Improved document format compatibility.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</a:t>
            </a:r>
            <a:r>
              <a:rPr lang="en-IN" u="sng"/>
              <a:t>You do not have to worry about the </a:t>
            </a:r>
            <a:r>
              <a:rPr b="1" lang="en-IN" u="sng">
                <a:solidFill>
                  <a:schemeClr val="accent1"/>
                </a:solidFill>
              </a:rPr>
              <a:t>documents you create on your machine being compatible with other users' applications or OS.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–There are less format incompatibilities when everyone is sharing documents and applications in the cloud.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63" name="Google Shape;263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264" name="Google Shape;264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265" name="Google Shape;265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Advantages of Cloud Computing</a:t>
            </a:r>
            <a:endParaRPr/>
          </a:p>
        </p:txBody>
      </p:sp>
      <p:sp>
        <p:nvSpPr>
          <p:cNvPr id="271" name="Google Shape;271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IN"/>
              <a:t>Unlimited storage capacity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–Cloud computing offers </a:t>
            </a:r>
            <a:r>
              <a:rPr b="1" lang="en-IN"/>
              <a:t>virtually limitless storage.</a:t>
            </a:r>
            <a:r>
              <a:rPr lang="en-I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</a:t>
            </a:r>
            <a:r>
              <a:rPr b="1" lang="en-IN"/>
              <a:t>Your </a:t>
            </a:r>
            <a:r>
              <a:rPr b="1" lang="en-IN">
                <a:solidFill>
                  <a:schemeClr val="accent1"/>
                </a:solidFill>
              </a:rPr>
              <a:t>computer's current 1 Tera Bytes hard drive </a:t>
            </a:r>
            <a:r>
              <a:rPr b="1" lang="en-IN"/>
              <a:t>is small compared to </a:t>
            </a:r>
            <a:r>
              <a:rPr b="1" lang="en-IN">
                <a:solidFill>
                  <a:schemeClr val="accent1"/>
                </a:solidFill>
              </a:rPr>
              <a:t>the hundreds of Peta Bytes available in the cloud. 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•</a:t>
            </a:r>
            <a:r>
              <a:rPr b="1" lang="en-IN"/>
              <a:t>Increased data reliability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–Unlike desktop computing, in which if </a:t>
            </a:r>
            <a:r>
              <a:rPr b="1" lang="en-IN">
                <a:solidFill>
                  <a:schemeClr val="accent1"/>
                </a:solidFill>
              </a:rPr>
              <a:t>a hard disk crashes and destroy all your valuable data, a computer crashing in the cloud should not affect the storage of your data. 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IN"/>
              <a:t>•</a:t>
            </a:r>
            <a:r>
              <a:rPr b="1" lang="en-IN">
                <a:solidFill>
                  <a:schemeClr val="accent1"/>
                </a:solidFill>
              </a:rPr>
              <a:t>if your personal computer crashes, all your data is still out there in the cloud, still accessible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72" name="Google Shape;272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273" name="Google Shape;273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274" name="Google Shape;274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Advantages of Cloud Computing</a:t>
            </a:r>
            <a:endParaRPr/>
          </a:p>
        </p:txBody>
      </p:sp>
      <p:sp>
        <p:nvSpPr>
          <p:cNvPr id="280" name="Google Shape;280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IN"/>
              <a:t>Universal information access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–That is not a problem with cloud computing, </a:t>
            </a:r>
            <a:r>
              <a:rPr b="1" lang="en-IN"/>
              <a:t>because </a:t>
            </a:r>
            <a:r>
              <a:rPr b="1" lang="en-IN">
                <a:solidFill>
                  <a:schemeClr val="accent1"/>
                </a:solidFill>
              </a:rPr>
              <a:t>you do not take your documents with you.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</a:t>
            </a:r>
            <a:r>
              <a:rPr b="1" lang="en-IN"/>
              <a:t>Instead, they stay in the cloud, and you can access them </a:t>
            </a:r>
            <a:r>
              <a:rPr b="1" lang="en-IN">
                <a:solidFill>
                  <a:schemeClr val="accent1"/>
                </a:solidFill>
              </a:rPr>
              <a:t>whenever you have a computer and an Internet connection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•</a:t>
            </a:r>
            <a:r>
              <a:rPr b="1" lang="en-IN"/>
              <a:t>Latest version availability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</a:t>
            </a:r>
            <a:r>
              <a:rPr b="1" lang="en-IN">
                <a:solidFill>
                  <a:schemeClr val="accent1"/>
                </a:solidFill>
              </a:rPr>
              <a:t>When you edit a document at home, that edited version is what you see </a:t>
            </a:r>
            <a:r>
              <a:rPr b="1" lang="en-IN"/>
              <a:t>when you access the document at work.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IN"/>
              <a:t>–</a:t>
            </a:r>
            <a:r>
              <a:rPr lang="en-IN"/>
              <a:t>The cloud always hosts the </a:t>
            </a:r>
            <a:r>
              <a:rPr lang="en-IN">
                <a:solidFill>
                  <a:schemeClr val="accent1"/>
                </a:solidFill>
              </a:rPr>
              <a:t>latest version of your documents </a:t>
            </a:r>
            <a:r>
              <a:rPr lang="en-IN"/>
              <a:t>as long as you are connected, you are not in danger of having an outdated version.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81" name="Google Shape;28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282" name="Google Shape;28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283" name="Google Shape;28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Advantages of Cloud Computing</a:t>
            </a:r>
            <a:endParaRPr/>
          </a:p>
        </p:txBody>
      </p:sp>
      <p:sp>
        <p:nvSpPr>
          <p:cNvPr id="289" name="Google Shape;289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18542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IN"/>
              <a:t>Easier group collaboration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</a:t>
            </a:r>
            <a:r>
              <a:rPr b="1" lang="en-IN">
                <a:solidFill>
                  <a:schemeClr val="accent1"/>
                </a:solidFill>
              </a:rPr>
              <a:t>Sharing documents leads directly to better collaboration.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IN"/>
              <a:t>–</a:t>
            </a:r>
            <a:r>
              <a:rPr lang="en-IN"/>
              <a:t>Many users do this as it is an important advantages of cloud computing </a:t>
            </a:r>
            <a:r>
              <a:rPr b="1" lang="en-IN">
                <a:solidFill>
                  <a:schemeClr val="accent1"/>
                </a:solidFill>
              </a:rPr>
              <a:t>multiple users can collaborate easily on documents and projects</a:t>
            </a:r>
            <a:r>
              <a:rPr lang="en-IN">
                <a:solidFill>
                  <a:schemeClr val="accent1"/>
                </a:solidFill>
              </a:rPr>
              <a:t> 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•</a:t>
            </a:r>
            <a:r>
              <a:rPr b="1" lang="en-IN"/>
              <a:t>Device independence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</a:t>
            </a:r>
            <a:r>
              <a:rPr b="1" lang="en-IN">
                <a:solidFill>
                  <a:schemeClr val="accent1"/>
                </a:solidFill>
              </a:rPr>
              <a:t>You are no longer tethered to a single computer or network</a:t>
            </a:r>
            <a:r>
              <a:rPr b="1" lang="en-IN"/>
              <a:t>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––Move to a portable device, and your applications and documents are still available.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90" name="Google Shape;29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291" name="Google Shape;29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292" name="Google Shape;29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n-IN"/>
            </a:br>
            <a:r>
              <a:rPr b="1" lang="en-IN"/>
              <a:t>Disadvantages of Cloud Computing </a:t>
            </a:r>
            <a:br>
              <a:rPr lang="en-IN"/>
            </a:br>
            <a:endParaRPr/>
          </a:p>
        </p:txBody>
      </p:sp>
      <p:sp>
        <p:nvSpPr>
          <p:cNvPr id="298" name="Google Shape;298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IN" sz="2400"/>
              <a:t>Requires a constant internet connection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–Cloud computing is </a:t>
            </a:r>
            <a:r>
              <a:rPr b="1" lang="en-IN" sz="2400">
                <a:solidFill>
                  <a:schemeClr val="accent1"/>
                </a:solidFill>
              </a:rPr>
              <a:t>impossible if you cannot connect to the Internet.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–Since you use the Internet to connect to both your applications and documents, if you do not have an Internet connection you cannot access anything, even your own documents.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–</a:t>
            </a:r>
            <a:r>
              <a:rPr b="1" lang="en-IN" sz="2400"/>
              <a:t>A </a:t>
            </a:r>
            <a:r>
              <a:rPr b="1" lang="en-IN" sz="2400">
                <a:solidFill>
                  <a:schemeClr val="accent1"/>
                </a:solidFill>
              </a:rPr>
              <a:t>dead Internet connection means no work and in areas where Internet connections are few or inherently unreliable, this could be a deal-breaker</a:t>
            </a:r>
            <a:r>
              <a:rPr b="1" lang="en-IN" sz="4600">
                <a:solidFill>
                  <a:schemeClr val="accent1"/>
                </a:solidFill>
              </a:rPr>
              <a:t>. </a:t>
            </a:r>
            <a:endParaRPr/>
          </a:p>
        </p:txBody>
      </p:sp>
      <p:sp>
        <p:nvSpPr>
          <p:cNvPr id="299" name="Google Shape;299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300" name="Google Shape;300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301" name="Google Shape;301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n-IN"/>
            </a:br>
            <a:r>
              <a:rPr b="1" lang="en-IN"/>
              <a:t>Disadvantages of Cloud Computing </a:t>
            </a:r>
            <a:br>
              <a:rPr lang="en-IN"/>
            </a:br>
            <a:endParaRPr/>
          </a:p>
        </p:txBody>
      </p:sp>
      <p:sp>
        <p:nvSpPr>
          <p:cNvPr id="307" name="Google Shape;307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IN" sz="2400"/>
              <a:t>Does not work well with low-speed connections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–Similarly</a:t>
            </a:r>
            <a:r>
              <a:rPr lang="en-IN" sz="2400">
                <a:solidFill>
                  <a:schemeClr val="accent1"/>
                </a:solidFill>
              </a:rPr>
              <a:t>, </a:t>
            </a:r>
            <a:r>
              <a:rPr b="1" lang="en-IN" sz="2400">
                <a:solidFill>
                  <a:schemeClr val="accent1"/>
                </a:solidFill>
              </a:rPr>
              <a:t>a low-speed Internet connection, such as that found with dial-up services, makes cloud computing painful </a:t>
            </a:r>
            <a:r>
              <a:rPr lang="en-IN" sz="2400"/>
              <a:t>at best and often impossible.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–</a:t>
            </a:r>
            <a:r>
              <a:rPr b="1" lang="en-IN" sz="2400" u="sng"/>
              <a:t>Web-based applications require a lot of bandwidth to download, as do large documents. </a:t>
            </a:r>
            <a:endParaRPr/>
          </a:p>
          <a:p>
            <a:pPr indent="-2286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308" name="Google Shape;30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309" name="Google Shape;30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310" name="Google Shape;31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Disadvantages of Cloud Computing </a:t>
            </a:r>
            <a:endParaRPr/>
          </a:p>
        </p:txBody>
      </p:sp>
      <p:sp>
        <p:nvSpPr>
          <p:cNvPr id="316" name="Google Shape;316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IN" sz="2400"/>
              <a:t>Features might be limited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–This situation is bound to change, but today </a:t>
            </a:r>
            <a:r>
              <a:rPr b="1" lang="en-IN" sz="2400">
                <a:solidFill>
                  <a:schemeClr val="accent1"/>
                </a:solidFill>
              </a:rPr>
              <a:t>many web-based applications simply are not as full-featured as their desktop-based applications.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 u="sng"/>
              <a:t>For example, you can </a:t>
            </a:r>
            <a:r>
              <a:rPr b="1" lang="en-IN" sz="2400" u="sng">
                <a:solidFill>
                  <a:schemeClr val="accent1"/>
                </a:solidFill>
              </a:rPr>
              <a:t>do a lot more with Microsoft PowerPoint than with Google Presentation's web-based offering </a:t>
            </a:r>
            <a:endParaRPr/>
          </a:p>
        </p:txBody>
      </p:sp>
      <p:sp>
        <p:nvSpPr>
          <p:cNvPr id="317" name="Google Shape;31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318" name="Google Shape;31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319" name="Google Shape;31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Disadvantages of Cloud Computing </a:t>
            </a:r>
            <a:endParaRPr/>
          </a:p>
        </p:txBody>
      </p:sp>
      <p:sp>
        <p:nvSpPr>
          <p:cNvPr id="325" name="Google Shape;325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IN" sz="2400"/>
              <a:t>Can be slow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–</a:t>
            </a:r>
            <a:r>
              <a:rPr b="1" lang="en-IN" sz="2400">
                <a:solidFill>
                  <a:schemeClr val="accent1"/>
                </a:solidFill>
              </a:rPr>
              <a:t>Even with a fast connection, web-based applications can sometimes be slower than accessing a similar software program on your desktop PC.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–</a:t>
            </a:r>
            <a:r>
              <a:rPr b="1" lang="en-IN" sz="2400" u="sng"/>
              <a:t>Everything about the program, from the interface to the current document, has to be sent back and forth from your computer to the computers in the cloud.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IN" sz="2400"/>
              <a:t>–</a:t>
            </a:r>
            <a:r>
              <a:rPr b="1" lang="en-IN" sz="2400" u="sng"/>
              <a:t>If the cloud servers happen to be backed up at that moment</a:t>
            </a:r>
            <a:r>
              <a:rPr b="1" lang="en-IN" sz="2400"/>
              <a:t>, 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IN" sz="2400"/>
              <a:t>–</a:t>
            </a:r>
            <a:r>
              <a:rPr b="1" lang="en-IN" sz="2400" u="sng"/>
              <a:t>If the Internet is having a slow day</a:t>
            </a:r>
            <a:r>
              <a:rPr lang="en-IN" sz="2400"/>
              <a:t>, you would not get the instantaneous access you might expect from desktop applications.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326" name="Google Shape;326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327" name="Google Shape;327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328" name="Google Shape;328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Disadvantages of Cloud Computing </a:t>
            </a:r>
            <a:endParaRPr/>
          </a:p>
        </p:txBody>
      </p:sp>
      <p:sp>
        <p:nvSpPr>
          <p:cNvPr id="334" name="Google Shape;334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IN"/>
              <a:t>Stored data might not be secured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–With cloud computing, all your data is stored on the cloud.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•The questions is </a:t>
            </a:r>
            <a:r>
              <a:rPr b="1" lang="en-IN">
                <a:solidFill>
                  <a:schemeClr val="accent1"/>
                </a:solidFill>
              </a:rPr>
              <a:t>How secure is the cloud?</a:t>
            </a:r>
            <a:r>
              <a:rPr b="1" lang="en-I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</a:t>
            </a:r>
            <a:r>
              <a:rPr b="1" lang="en-IN">
                <a:solidFill>
                  <a:schemeClr val="accent1"/>
                </a:solidFill>
              </a:rPr>
              <a:t>Can unauthorized users gain access to your confidential data </a:t>
            </a:r>
            <a:r>
              <a:rPr b="1" lang="en-IN"/>
              <a:t>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IN"/>
              <a:t>Stored data can be lost!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–Theoretically, data stored in the cloud is safe, </a:t>
            </a:r>
            <a:r>
              <a:rPr b="1" lang="en-IN">
                <a:solidFill>
                  <a:schemeClr val="accent1"/>
                </a:solidFill>
              </a:rPr>
              <a:t>replicated across multiple machines.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IN"/>
              <a:t>–But on the </a:t>
            </a:r>
            <a:r>
              <a:rPr b="1" lang="en-IN">
                <a:solidFill>
                  <a:schemeClr val="accent1"/>
                </a:solidFill>
              </a:rPr>
              <a:t>off chance that your data goes missing, you have no physical or local backup.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•Put simply, relying on the cloud puts you at risk if the cloud lets you down.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335" name="Google Shape;33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336" name="Google Shape;33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337" name="Google Shape;33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Disadvantages of Cloud Computing </a:t>
            </a:r>
            <a:endParaRPr/>
          </a:p>
        </p:txBody>
      </p:sp>
      <p:sp>
        <p:nvSpPr>
          <p:cNvPr id="343" name="Google Shape;343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IN"/>
              <a:t>HPC Systems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–Not clear that you can run compute-intensive HPC applications that use MPI/OpenMP!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</a:t>
            </a:r>
            <a:r>
              <a:rPr lang="en-IN">
                <a:solidFill>
                  <a:schemeClr val="accent1"/>
                </a:solidFill>
              </a:rPr>
              <a:t>Scheduling is important with this type of application </a:t>
            </a:r>
            <a:r>
              <a:rPr lang="en-IN"/>
              <a:t>as you want all the </a:t>
            </a:r>
            <a:r>
              <a:rPr lang="en-IN">
                <a:solidFill>
                  <a:schemeClr val="accent1"/>
                </a:solidFill>
              </a:rPr>
              <a:t>VM to be co-located to minimize communication latency!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IN"/>
              <a:t>General Concerns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–Each </a:t>
            </a:r>
            <a:r>
              <a:rPr b="1" lang="en-IN">
                <a:solidFill>
                  <a:schemeClr val="accent1"/>
                </a:solidFill>
              </a:rPr>
              <a:t>cloud systems uses different protocols and different APIs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IN"/>
              <a:t>•may not be possible to run applications between cloud based systems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–Amazon has created its own DB system (not SQL 92), and workflow system (many popular workflow systems out there)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•so your normal applications will have to be adapted to execute on these platforms. </a:t>
            </a:r>
            <a:endParaRPr/>
          </a:p>
          <a:p>
            <a:pPr indent="-20066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344" name="Google Shape;344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345" name="Google Shape;345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346" name="Google Shape;346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>
            <p:ph idx="1" type="body"/>
          </p:nvPr>
        </p:nvSpPr>
        <p:spPr>
          <a:xfrm>
            <a:off x="457200" y="-99392"/>
            <a:ext cx="8229600" cy="3600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17018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US </a:t>
            </a:r>
            <a:r>
              <a:rPr b="1" lang="en-IN"/>
              <a:t>National Institute of Standards and Technology (NIST) </a:t>
            </a:r>
            <a:r>
              <a:rPr lang="en-IN"/>
              <a:t>defines Computing as: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“ Cloud computing is a model for enabling ubiquitous, convenient, </a:t>
            </a:r>
            <a:r>
              <a:rPr lang="en-IN">
                <a:solidFill>
                  <a:schemeClr val="accent1"/>
                </a:solidFill>
              </a:rPr>
              <a:t>on-demand network access </a:t>
            </a:r>
            <a:r>
              <a:rPr lang="en-IN"/>
              <a:t>to a shared </a:t>
            </a:r>
            <a:r>
              <a:rPr lang="en-IN">
                <a:solidFill>
                  <a:schemeClr val="accent1"/>
                </a:solidFill>
              </a:rPr>
              <a:t>pool</a:t>
            </a:r>
            <a:r>
              <a:rPr lang="en-IN"/>
              <a:t> of configurable computing resources (e.g. networks, servers, storage, applications, and services) that can be </a:t>
            </a:r>
            <a:r>
              <a:rPr lang="en-IN">
                <a:solidFill>
                  <a:schemeClr val="accent1"/>
                </a:solidFill>
              </a:rPr>
              <a:t>rapidly provisioned and released </a:t>
            </a:r>
            <a:r>
              <a:rPr lang="en-IN"/>
              <a:t>with </a:t>
            </a:r>
            <a:r>
              <a:rPr lang="en-IN">
                <a:solidFill>
                  <a:schemeClr val="accent1"/>
                </a:solidFill>
              </a:rPr>
              <a:t>minimal management effort or service provider interaction. ” </a:t>
            </a:r>
            <a:endParaRPr>
              <a:solidFill>
                <a:schemeClr val="accent1"/>
              </a:solidFill>
            </a:endParaRPr>
          </a:p>
          <a:p>
            <a:pPr indent="-17018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7018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7018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1150" y="3502868"/>
            <a:ext cx="598170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10" name="Google Shape;110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11" name="Google Shape;111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 txBox="1"/>
          <p:nvPr>
            <p:ph idx="4294967295" type="title"/>
          </p:nvPr>
        </p:nvSpPr>
        <p:spPr>
          <a:xfrm>
            <a:off x="539750" y="58738"/>
            <a:ext cx="8229600" cy="1023937"/>
          </a:xfrm>
          <a:prstGeom prst="rect">
            <a:avLst/>
          </a:prstGeom>
          <a:gradFill>
            <a:gsLst>
              <a:gs pos="0">
                <a:srgbClr val="0C0C2A"/>
              </a:gs>
              <a:gs pos="100000">
                <a:srgbClr val="1D1D69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Calibri"/>
              <a:buNone/>
            </a:pPr>
            <a:r>
              <a:rPr b="0" lang="en-IN" sz="3600">
                <a:solidFill>
                  <a:srgbClr val="FFFF00"/>
                </a:solidFill>
              </a:rPr>
              <a:t>Cloud Computing Challenges: </a:t>
            </a:r>
            <a:br>
              <a:rPr b="0" lang="en-IN" sz="3600">
                <a:solidFill>
                  <a:srgbClr val="FFFF00"/>
                </a:solidFill>
              </a:rPr>
            </a:br>
            <a:r>
              <a:rPr b="0" lang="en-IN" sz="3200">
                <a:solidFill>
                  <a:srgbClr val="00FFFF"/>
                </a:solidFill>
              </a:rPr>
              <a:t>Dealing with too many issues </a:t>
            </a:r>
            <a:r>
              <a:rPr lang="en-IN" sz="1600">
                <a:solidFill>
                  <a:srgbClr val="66FFFF"/>
                </a:solidFill>
              </a:rPr>
              <a:t>(Courtesy of R. Buyya)</a:t>
            </a:r>
            <a:endParaRPr sz="1600">
              <a:solidFill>
                <a:srgbClr val="66FFFF"/>
              </a:solidFill>
            </a:endParaRPr>
          </a:p>
        </p:txBody>
      </p:sp>
      <p:grpSp>
        <p:nvGrpSpPr>
          <p:cNvPr id="352" name="Google Shape;352;p30"/>
          <p:cNvGrpSpPr/>
          <p:nvPr/>
        </p:nvGrpSpPr>
        <p:grpSpPr>
          <a:xfrm>
            <a:off x="418027" y="1427163"/>
            <a:ext cx="8471973" cy="5097462"/>
            <a:chOff x="263" y="899"/>
            <a:chExt cx="5337" cy="3211"/>
          </a:xfrm>
        </p:grpSpPr>
        <p:sp>
          <p:nvSpPr>
            <p:cNvPr id="353" name="Google Shape;353;p30"/>
            <p:cNvSpPr/>
            <p:nvPr/>
          </p:nvSpPr>
          <p:spPr>
            <a:xfrm>
              <a:off x="2086" y="3055"/>
              <a:ext cx="1888" cy="1055"/>
            </a:xfrm>
            <a:custGeom>
              <a:rect b="b" l="l" r="r" t="t"/>
              <a:pathLst>
                <a:path extrusionOk="0" h="21600" w="2160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extrusionOk="0" fill="none" h="21600" w="2160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extrusionOk="0" fill="none" h="21600" w="2160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extrusionOk="0" fill="none" h="21600" w="2160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extrusionOk="0" fill="none" h="21600" w="2160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extrusionOk="0" fill="none" h="21600" w="2160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extrusionOk="0" fill="none" h="21600" w="2160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extrusionOk="0" fill="none" h="21600" w="2160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extrusionOk="0" fill="none" h="21600" w="2160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extrusionOk="0" fill="none" h="21600" w="2160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extrusionOk="0" fill="none" h="21600" w="2160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extrusionOk="0" fill="none" h="21600" w="2160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rotWithShape="0" algn="ctr" dir="2700000" dist="53882">
                <a:srgbClr val="777777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3712" y="899"/>
              <a:ext cx="1888" cy="1265"/>
            </a:xfrm>
            <a:custGeom>
              <a:rect b="b" l="l" r="r" t="t"/>
              <a:pathLst>
                <a:path extrusionOk="0" h="21600" w="2160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extrusionOk="0" fill="none" h="21600" w="2160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extrusionOk="0" fill="none" h="21600" w="2160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extrusionOk="0" fill="none" h="21600" w="2160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extrusionOk="0" fill="none" h="21600" w="2160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extrusionOk="0" fill="none" h="21600" w="2160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extrusionOk="0" fill="none" h="21600" w="2160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extrusionOk="0" fill="none" h="21600" w="2160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extrusionOk="0" fill="none" h="21600" w="2160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extrusionOk="0" fill="none" h="21600" w="2160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extrusionOk="0" fill="none" h="21600" w="2160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extrusionOk="0" fill="none" h="21600" w="2160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rotWithShape="0" algn="ctr" dir="2700000" dist="53882">
                <a:srgbClr val="777777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432" y="2558"/>
              <a:ext cx="1888" cy="1265"/>
            </a:xfrm>
            <a:custGeom>
              <a:rect b="b" l="l" r="r" t="t"/>
              <a:pathLst>
                <a:path extrusionOk="0" h="21600" w="2160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extrusionOk="0" fill="none" h="21600" w="2160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extrusionOk="0" fill="none" h="21600" w="2160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extrusionOk="0" fill="none" h="21600" w="2160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extrusionOk="0" fill="none" h="21600" w="2160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extrusionOk="0" fill="none" h="21600" w="2160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extrusionOk="0" fill="none" h="21600" w="2160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extrusionOk="0" fill="none" h="21600" w="2160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extrusionOk="0" fill="none" h="21600" w="2160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extrusionOk="0" fill="none" h="21600" w="2160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extrusionOk="0" fill="none" h="21600" w="2160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extrusionOk="0" fill="none" h="21600" w="2160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rotWithShape="0" algn="ctr" dir="2700000" dist="53882">
                <a:srgbClr val="777777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2512" y="899"/>
              <a:ext cx="1888" cy="1265"/>
            </a:xfrm>
            <a:custGeom>
              <a:rect b="b" l="l" r="r" t="t"/>
              <a:pathLst>
                <a:path extrusionOk="0" h="21600" w="2160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extrusionOk="0" fill="none" h="21600" w="2160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extrusionOk="0" fill="none" h="21600" w="2160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extrusionOk="0" fill="none" h="21600" w="2160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extrusionOk="0" fill="none" h="21600" w="2160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extrusionOk="0" fill="none" h="21600" w="2160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extrusionOk="0" fill="none" h="21600" w="2160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extrusionOk="0" fill="none" h="21600" w="2160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extrusionOk="0" fill="none" h="21600" w="2160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extrusionOk="0" fill="none" h="21600" w="2160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extrusionOk="0" fill="none" h="21600" w="2160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extrusionOk="0" fill="none" h="21600" w="2160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rotWithShape="0" algn="ctr" dir="2700000" dist="53882">
                <a:srgbClr val="777777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1360" y="1729"/>
              <a:ext cx="2384" cy="1597"/>
            </a:xfrm>
            <a:custGeom>
              <a:rect b="b" l="l" r="r" t="t"/>
              <a:pathLst>
                <a:path extrusionOk="0" h="21600" w="2160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extrusionOk="0" fill="none" h="21600" w="2160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extrusionOk="0" fill="none" h="21600" w="2160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extrusionOk="0" fill="none" h="21600" w="2160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extrusionOk="0" fill="none" h="21600" w="2160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extrusionOk="0" fill="none" h="21600" w="2160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extrusionOk="0" fill="none" h="21600" w="2160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extrusionOk="0" fill="none" h="21600" w="2160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extrusionOk="0" fill="none" h="21600" w="2160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extrusionOk="0" fill="none" h="21600" w="2160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extrusionOk="0" fill="none" h="21600" w="2160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extrusionOk="0" fill="none" h="21600" w="2160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rotWithShape="0" algn="ctr" dir="2700000" dist="53882">
                <a:srgbClr val="777777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760" y="1003"/>
              <a:ext cx="1888" cy="1265"/>
            </a:xfrm>
            <a:custGeom>
              <a:rect b="b" l="l" r="r" t="t"/>
              <a:pathLst>
                <a:path extrusionOk="0" h="21600" w="2160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extrusionOk="0" fill="none" h="21600" w="2160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extrusionOk="0" fill="none" h="21600" w="2160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extrusionOk="0" fill="none" h="21600" w="2160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extrusionOk="0" fill="none" h="21600" w="2160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extrusionOk="0" fill="none" h="21600" w="2160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extrusionOk="0" fill="none" h="21600" w="2160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extrusionOk="0" fill="none" h="21600" w="2160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extrusionOk="0" fill="none" h="21600" w="2160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extrusionOk="0" fill="none" h="21600" w="2160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extrusionOk="0" fill="none" h="21600" w="2160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extrusionOk="0" fill="none" h="21600" w="2160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rotWithShape="0" algn="ctr" dir="2700000" dist="53882">
                <a:srgbClr val="777777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3456" y="1763"/>
              <a:ext cx="1888" cy="1265"/>
            </a:xfrm>
            <a:custGeom>
              <a:rect b="b" l="l" r="r" t="t"/>
              <a:pathLst>
                <a:path extrusionOk="0" h="21600" w="2160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extrusionOk="0" fill="none" h="21600" w="2160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extrusionOk="0" fill="none" h="21600" w="2160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extrusionOk="0" fill="none" h="21600" w="2160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extrusionOk="0" fill="none" h="21600" w="2160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extrusionOk="0" fill="none" h="21600" w="2160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extrusionOk="0" fill="none" h="21600" w="2160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extrusionOk="0" fill="none" h="21600" w="2160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extrusionOk="0" fill="none" h="21600" w="2160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extrusionOk="0" fill="none" h="21600" w="2160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extrusionOk="0" fill="none" h="21600" w="2160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extrusionOk="0" fill="none" h="21600" w="2160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rotWithShape="0" algn="ctr" dir="2700000" dist="53882">
                <a:srgbClr val="777777"/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3700" y="2999"/>
              <a:ext cx="1315" cy="752"/>
            </a:xfrm>
            <a:prstGeom prst="cloudCallout">
              <a:avLst>
                <a:gd fmla="val 30227" name="adj1"/>
                <a:gd fmla="val 67685" name="adj2"/>
              </a:avLst>
            </a:pr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0"/>
            <p:cNvSpPr txBox="1"/>
            <p:nvPr/>
          </p:nvSpPr>
          <p:spPr>
            <a:xfrm rot="-1200000">
              <a:off x="952" y="1344"/>
              <a:ext cx="937" cy="312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99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Virtualization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0"/>
            <p:cNvSpPr txBox="1"/>
            <p:nvPr/>
          </p:nvSpPr>
          <p:spPr>
            <a:xfrm rot="-1237057">
              <a:off x="1542" y="1661"/>
              <a:ext cx="641" cy="312"/>
            </a:xfrm>
            <a:prstGeom prst="rect">
              <a:avLst/>
            </a:prstGeom>
            <a:gradFill>
              <a:gsLst>
                <a:gs pos="0">
                  <a:srgbClr val="0A5804"/>
                </a:gs>
                <a:gs pos="100000">
                  <a:srgbClr val="009900"/>
                </a:gs>
              </a:gsLst>
              <a:lin ang="5400000" scaled="0"/>
            </a:gradFill>
            <a:ln cap="flat" cmpd="sng" w="9525">
              <a:solidFill>
                <a:srgbClr val="0A580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0"/>
            <p:cNvSpPr txBox="1"/>
            <p:nvPr/>
          </p:nvSpPr>
          <p:spPr>
            <a:xfrm rot="-2165441">
              <a:off x="1451" y="2160"/>
              <a:ext cx="981" cy="446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100000">
                  <a:srgbClr val="FFCC00"/>
                </a:gs>
              </a:gsLst>
              <a:lin ang="5400000" scaled="0"/>
            </a:gradFill>
            <a:ln cap="flat" cmpd="sng" w="9525">
              <a:solidFill>
                <a:srgbClr val="FF99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Service Level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Agreements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0"/>
            <p:cNvSpPr txBox="1"/>
            <p:nvPr/>
          </p:nvSpPr>
          <p:spPr>
            <a:xfrm rot="1140777">
              <a:off x="2812" y="1480"/>
              <a:ext cx="1241" cy="312"/>
            </a:xfrm>
            <a:prstGeom prst="rect">
              <a:avLst/>
            </a:prstGeom>
            <a:gradFill>
              <a:gsLst>
                <a:gs pos="0">
                  <a:srgbClr val="990033"/>
                </a:gs>
                <a:gs pos="100000">
                  <a:srgbClr val="CC0066"/>
                </a:gs>
              </a:gsLst>
              <a:lin ang="5400000" scaled="0"/>
            </a:gradFill>
            <a:ln cap="flat" cmpd="sng" w="9525">
              <a:solidFill>
                <a:srgbClr val="9900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Metering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0"/>
            <p:cNvSpPr txBox="1"/>
            <p:nvPr/>
          </p:nvSpPr>
          <p:spPr>
            <a:xfrm>
              <a:off x="2835" y="1911"/>
              <a:ext cx="641" cy="312"/>
            </a:xfrm>
            <a:prstGeom prst="rect">
              <a:avLst/>
            </a:prstGeom>
            <a:gradFill>
              <a:gsLst>
                <a:gs pos="0">
                  <a:srgbClr val="000066"/>
                </a:gs>
                <a:gs pos="100000">
                  <a:srgbClr val="0033CC"/>
                </a:gs>
              </a:gsLst>
              <a:lin ang="5400000" scaled="0"/>
            </a:gradFill>
            <a:ln cap="flat" cmpd="sng" w="9525">
              <a:solidFill>
                <a:srgbClr val="0000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Billing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0"/>
            <p:cNvSpPr txBox="1"/>
            <p:nvPr/>
          </p:nvSpPr>
          <p:spPr>
            <a:xfrm rot="-841391">
              <a:off x="3311" y="1049"/>
              <a:ext cx="615" cy="312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100000">
                  <a:srgbClr val="FFCC00"/>
                </a:gs>
              </a:gsLst>
              <a:lin ang="5400000" scaled="0"/>
            </a:gradFill>
            <a:ln cap="flat" cmpd="sng" w="9525">
              <a:solidFill>
                <a:srgbClr val="FF99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Pricing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0"/>
            <p:cNvSpPr txBox="1"/>
            <p:nvPr/>
          </p:nvSpPr>
          <p:spPr>
            <a:xfrm rot="390885">
              <a:off x="2443" y="2352"/>
              <a:ext cx="943" cy="446"/>
            </a:xfrm>
            <a:prstGeom prst="rect">
              <a:avLst/>
            </a:prstGeom>
            <a:gradFill>
              <a:gsLst>
                <a:gs pos="0">
                  <a:srgbClr val="660066"/>
                </a:gs>
                <a:gs pos="100000">
                  <a:srgbClr val="9900CC"/>
                </a:gs>
              </a:gsLst>
              <a:lin ang="5400000" scaled="0"/>
            </a:gradFill>
            <a:ln cap="flat" cmpd="sng" w="9525">
              <a:solidFill>
                <a:srgbClr val="6600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Provisioning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on Demand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0"/>
            <p:cNvSpPr txBox="1"/>
            <p:nvPr/>
          </p:nvSpPr>
          <p:spPr>
            <a:xfrm>
              <a:off x="3552" y="2400"/>
              <a:ext cx="985" cy="446"/>
            </a:xfrm>
            <a:prstGeom prst="rect">
              <a:avLst/>
            </a:prstGeom>
            <a:gradFill>
              <a:gsLst>
                <a:gs pos="0">
                  <a:srgbClr val="000066"/>
                </a:gs>
                <a:gs pos="100000">
                  <a:srgbClr val="0033CC"/>
                </a:gs>
              </a:gsLst>
              <a:lin ang="5400000" scaled="0"/>
            </a:gradFill>
            <a:ln cap="flat" cmpd="sng" w="9525">
              <a:solidFill>
                <a:srgbClr val="0000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Utility &amp; Risk Management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0"/>
            <p:cNvSpPr txBox="1"/>
            <p:nvPr/>
          </p:nvSpPr>
          <p:spPr>
            <a:xfrm>
              <a:off x="4080" y="1104"/>
              <a:ext cx="788" cy="312"/>
            </a:xfrm>
            <a:prstGeom prst="rect">
              <a:avLst/>
            </a:prstGeom>
            <a:gradFill>
              <a:gsLst>
                <a:gs pos="0">
                  <a:srgbClr val="FF3399"/>
                </a:gs>
                <a:gs pos="100000">
                  <a:srgbClr val="FF66FF"/>
                </a:gs>
              </a:gsLst>
              <a:lin ang="5400000" scaled="0"/>
            </a:gradFill>
            <a:ln cap="flat" cmpd="sng" w="9525">
              <a:solidFill>
                <a:srgbClr val="FF339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Scalability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0"/>
            <p:cNvSpPr txBox="1"/>
            <p:nvPr/>
          </p:nvSpPr>
          <p:spPr>
            <a:xfrm>
              <a:off x="4560" y="1536"/>
              <a:ext cx="900" cy="300"/>
            </a:xfrm>
            <a:prstGeom prst="rect">
              <a:avLst/>
            </a:prstGeom>
            <a:solidFill>
              <a:srgbClr val="F5913F"/>
            </a:solidFill>
            <a:ln cap="flat" cmpd="sng" w="9525">
              <a:solidFill>
                <a:srgbClr val="FF339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Reliability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0"/>
            <p:cNvSpPr txBox="1"/>
            <p:nvPr/>
          </p:nvSpPr>
          <p:spPr>
            <a:xfrm rot="1140777">
              <a:off x="4082" y="2137"/>
              <a:ext cx="1173" cy="312"/>
            </a:xfrm>
            <a:prstGeom prst="rect">
              <a:avLst/>
            </a:prstGeom>
            <a:gradFill>
              <a:gsLst>
                <a:gs pos="0">
                  <a:srgbClr val="990000"/>
                </a:gs>
                <a:gs pos="100000">
                  <a:srgbClr val="FF0000"/>
                </a:gs>
              </a:gsLst>
              <a:lin ang="5400000" scaled="0"/>
            </a:gradFill>
            <a:ln cap="flat" cmpd="sng" w="9525">
              <a:solidFill>
                <a:srgbClr val="99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Energy Efficiency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0"/>
            <p:cNvSpPr txBox="1"/>
            <p:nvPr/>
          </p:nvSpPr>
          <p:spPr>
            <a:xfrm rot="-1120015">
              <a:off x="288" y="2834"/>
              <a:ext cx="954" cy="312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777777"/>
                </a:gs>
              </a:gsLst>
              <a:lin ang="5400000" scaled="0"/>
            </a:gradFill>
            <a:ln cap="flat" cmpd="sng" w="9525">
              <a:solidFill>
                <a:srgbClr val="29292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Security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0"/>
            <p:cNvSpPr txBox="1"/>
            <p:nvPr/>
          </p:nvSpPr>
          <p:spPr>
            <a:xfrm rot="-246898">
              <a:off x="748" y="3170"/>
              <a:ext cx="634" cy="312"/>
            </a:xfrm>
            <a:prstGeom prst="rect">
              <a:avLst/>
            </a:prstGeom>
            <a:gradFill>
              <a:gsLst>
                <a:gs pos="0">
                  <a:srgbClr val="FF3399"/>
                </a:gs>
                <a:gs pos="100000">
                  <a:srgbClr val="FF66FF"/>
                </a:gs>
              </a:gsLst>
              <a:lin ang="5400000" scaled="0"/>
            </a:gradFill>
            <a:ln cap="flat" cmpd="sng" w="9525">
              <a:solidFill>
                <a:srgbClr val="FF339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Privacy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0"/>
            <p:cNvSpPr txBox="1"/>
            <p:nvPr/>
          </p:nvSpPr>
          <p:spPr>
            <a:xfrm rot="-1200000">
              <a:off x="1200" y="3410"/>
              <a:ext cx="641" cy="312"/>
            </a:xfrm>
            <a:prstGeom prst="rect">
              <a:avLst/>
            </a:prstGeom>
            <a:gradFill>
              <a:gsLst>
                <a:gs pos="0">
                  <a:srgbClr val="000066"/>
                </a:gs>
                <a:gs pos="100000">
                  <a:srgbClr val="0033CC"/>
                </a:gs>
              </a:gsLst>
              <a:lin ang="5400000" scaled="0"/>
            </a:gradFill>
            <a:ln cap="flat" cmpd="sng" w="9525">
              <a:solidFill>
                <a:srgbClr val="0000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Trust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0"/>
            <p:cNvSpPr txBox="1"/>
            <p:nvPr/>
          </p:nvSpPr>
          <p:spPr>
            <a:xfrm rot="244232">
              <a:off x="1995" y="2818"/>
              <a:ext cx="819" cy="446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100000">
                  <a:srgbClr val="FFCC00"/>
                </a:gs>
              </a:gsLst>
              <a:lin ang="5400000" scaled="0"/>
            </a:gradFill>
            <a:ln cap="flat" cmpd="sng" w="9525">
              <a:solidFill>
                <a:srgbClr val="FF99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Legal &amp;</a:t>
              </a:r>
              <a:br>
                <a:rPr b="1" i="0" lang="en-I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I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Regulatory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0"/>
            <p:cNvSpPr txBox="1"/>
            <p:nvPr/>
          </p:nvSpPr>
          <p:spPr>
            <a:xfrm>
              <a:off x="3923" y="3158"/>
              <a:ext cx="1104" cy="446"/>
            </a:xfrm>
            <a:prstGeom prst="rect">
              <a:avLst/>
            </a:prstGeom>
            <a:gradFill>
              <a:gsLst>
                <a:gs pos="0">
                  <a:srgbClr val="000066"/>
                </a:gs>
                <a:gs pos="100000">
                  <a:srgbClr val="0033CC"/>
                </a:gs>
              </a:gsLst>
              <a:lin ang="5400000" scaled="0"/>
            </a:gradFill>
            <a:ln cap="flat" cmpd="sng" w="9525">
              <a:solidFill>
                <a:srgbClr val="0000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Software Eng. Complexity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0"/>
            <p:cNvSpPr txBox="1"/>
            <p:nvPr/>
          </p:nvSpPr>
          <p:spPr>
            <a:xfrm>
              <a:off x="2404" y="3430"/>
              <a:ext cx="1344" cy="446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37150" lIns="182875" spcFirstLastPara="1" rIns="182875" wrap="square" tIns="13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Programming Env. </a:t>
              </a:r>
              <a:br>
                <a:rPr b="1" i="0" lang="en-I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I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&amp; Application Dev.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>
    <p:zoom dir="out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n-IN"/>
            </a:br>
            <a:r>
              <a:rPr b="1" lang="en-IN"/>
              <a:t>Service Models (XaaS) </a:t>
            </a:r>
            <a:endParaRPr/>
          </a:p>
        </p:txBody>
      </p:sp>
      <p:sp>
        <p:nvSpPr>
          <p:cNvPr id="383" name="Google Shape;383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Combination of Service-Oriented Infrastructure (SOI) and cloud computing realizes to XaaS.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IN" sz="2400" u="none" strike="noStrike">
                <a:latin typeface="Noto Sans Symbols"/>
                <a:ea typeface="Noto Sans Symbols"/>
                <a:cs typeface="Noto Sans Symbols"/>
                <a:sym typeface="Noto Sans Symbols"/>
              </a:rPr>
              <a:t>⚫</a:t>
            </a:r>
            <a:r>
              <a:rPr b="1" lang="en-IN" sz="2400"/>
              <a:t>X as a Service (XaaS) is a </a:t>
            </a:r>
            <a:r>
              <a:rPr b="1" lang="en-IN" sz="2400">
                <a:solidFill>
                  <a:schemeClr val="accent1"/>
                </a:solidFill>
              </a:rPr>
              <a:t>generalization for cloud-related services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IN" sz="2400" u="none" strike="noStrike">
                <a:latin typeface="Noto Sans Symbols"/>
                <a:ea typeface="Noto Sans Symbols"/>
                <a:cs typeface="Noto Sans Symbols"/>
                <a:sym typeface="Noto Sans Symbols"/>
              </a:rPr>
              <a:t>⚫</a:t>
            </a:r>
            <a:r>
              <a:rPr b="1" lang="en-IN" sz="2400"/>
              <a:t>XaaS stands for "</a:t>
            </a:r>
            <a:r>
              <a:rPr b="1" lang="en-IN" sz="2400">
                <a:solidFill>
                  <a:schemeClr val="accent1"/>
                </a:solidFill>
              </a:rPr>
              <a:t>anything as a service" or "everything as a service“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IN" sz="2400" u="none" strike="noStrike">
                <a:latin typeface="Noto Sans Symbols"/>
                <a:ea typeface="Noto Sans Symbols"/>
                <a:cs typeface="Noto Sans Symbols"/>
                <a:sym typeface="Noto Sans Symbols"/>
              </a:rPr>
              <a:t>⚫</a:t>
            </a:r>
            <a:r>
              <a:rPr b="1" lang="en-IN" sz="2400"/>
              <a:t>XaaS refers to an </a:t>
            </a:r>
            <a:r>
              <a:rPr b="1" lang="en-IN" sz="2400">
                <a:solidFill>
                  <a:schemeClr val="accent1"/>
                </a:solidFill>
              </a:rPr>
              <a:t>increasing number of services that are delivered over the Internet</a:t>
            </a:r>
            <a:r>
              <a:rPr lang="en-IN" sz="2400">
                <a:solidFill>
                  <a:schemeClr val="accent1"/>
                </a:solidFill>
              </a:rPr>
              <a:t> </a:t>
            </a:r>
            <a:r>
              <a:rPr lang="en-IN" sz="2400"/>
              <a:t>rather than provided locally or on-site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IN" sz="2400" u="none" strike="noStrike">
                <a:latin typeface="Noto Sans Symbols"/>
                <a:ea typeface="Noto Sans Symbols"/>
                <a:cs typeface="Noto Sans Symbols"/>
                <a:sym typeface="Noto Sans Symbols"/>
              </a:rPr>
              <a:t>⚫ </a:t>
            </a:r>
            <a:r>
              <a:rPr lang="en-IN" sz="2400"/>
              <a:t>XaaS is the essence of cloud computing.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384" name="Google Shape;384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385" name="Google Shape;385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386" name="Google Shape;386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Service Models (XaaS) </a:t>
            </a:r>
            <a:endParaRPr/>
          </a:p>
        </p:txBody>
      </p:sp>
      <p:sp>
        <p:nvSpPr>
          <p:cNvPr id="392" name="Google Shape;392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93" name="Google Shape;39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033" y="1712565"/>
            <a:ext cx="8460431" cy="38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395" name="Google Shape;395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396" name="Google Shape;396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Service Models (XaaS) </a:t>
            </a:r>
            <a:endParaRPr/>
          </a:p>
        </p:txBody>
      </p:sp>
      <p:sp>
        <p:nvSpPr>
          <p:cNvPr id="402" name="Google Shape;402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03" name="Google Shape;40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2" y="1628800"/>
            <a:ext cx="7776864" cy="446449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405" name="Google Shape;405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406" name="Google Shape;406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"/>
          <p:cNvSpPr/>
          <p:nvPr/>
        </p:nvSpPr>
        <p:spPr>
          <a:xfrm>
            <a:off x="467544" y="260648"/>
            <a:ext cx="7704856" cy="67403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Service Models 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SaaS - Software-as-a-Service </a:t>
            </a:r>
            <a:r>
              <a:rPr b="0" i="0" lang="en-I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the business subscribes to an application it accesses over the Internet.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PaaS - Platform-as-a-Service </a:t>
            </a:r>
            <a:r>
              <a:rPr b="0" i="0" lang="en-I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a business can create its own custom applications for use by all in the company.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IaaS - Infrastructure-as-a-Service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players like Amazon, Microsoft, Google, and Rackspace provide a backbone that can be "rented out" by other companies.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(IaaS is the game changer as it allows clients to fully outsourced service on demand rather than purchasing servers, software, datacenter space or network equipment.)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DaaS - Desktop-as-a-Service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DaaS is a cloud service where the back-end of a virtual desktop is hosted by a cloud provider.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413" name="Google Shape;413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414" name="Google Shape;414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Service Models (XaaS) </a:t>
            </a:r>
            <a:endParaRPr/>
          </a:p>
        </p:txBody>
      </p:sp>
      <p:sp>
        <p:nvSpPr>
          <p:cNvPr id="420" name="Google Shape;420;p35"/>
          <p:cNvSpPr txBox="1"/>
          <p:nvPr>
            <p:ph idx="1" type="body"/>
          </p:nvPr>
        </p:nvSpPr>
        <p:spPr>
          <a:xfrm>
            <a:off x="457200" y="1196752"/>
            <a:ext cx="8229600" cy="4929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IN" sz="3600"/>
              <a:t>Most common examples of XaaS are 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0" i="0" lang="en-IN" u="none" strike="noStrike">
                <a:latin typeface="Noto Sans Symbols"/>
                <a:ea typeface="Noto Sans Symbols"/>
                <a:cs typeface="Noto Sans Symbols"/>
                <a:sym typeface="Noto Sans Symbols"/>
              </a:rPr>
              <a:t>⚫</a:t>
            </a:r>
            <a:r>
              <a:rPr lang="en-IN"/>
              <a:t>Software as a Service (SaaS)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0" i="0" lang="en-IN" u="none" strike="noStrike">
                <a:latin typeface="Noto Sans Symbols"/>
                <a:ea typeface="Noto Sans Symbols"/>
                <a:cs typeface="Noto Sans Symbols"/>
                <a:sym typeface="Noto Sans Symbols"/>
              </a:rPr>
              <a:t>⚫</a:t>
            </a:r>
            <a:r>
              <a:rPr lang="en-IN"/>
              <a:t>Platform as a Service (PaaS)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0" i="0" lang="en-IN" u="none" strike="noStrike">
                <a:latin typeface="Noto Sans Symbols"/>
                <a:ea typeface="Noto Sans Symbols"/>
                <a:cs typeface="Noto Sans Symbols"/>
                <a:sym typeface="Noto Sans Symbols"/>
              </a:rPr>
              <a:t>⚫</a:t>
            </a:r>
            <a:r>
              <a:rPr lang="en-IN"/>
              <a:t>Infrastructure as a Service (IaaS)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IN" sz="3600"/>
              <a:t>Other examples of XaaS include 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b="0" i="0" lang="en-IN" u="none" strike="noStrike">
                <a:solidFill>
                  <a:schemeClr val="accen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⚫</a:t>
            </a:r>
            <a:r>
              <a:rPr lang="en-IN">
                <a:solidFill>
                  <a:schemeClr val="accent1"/>
                </a:solidFill>
              </a:rPr>
              <a:t>Business Process as a Service (BPaaS)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b="0" i="0" lang="en-IN" u="none" strike="noStrike">
                <a:solidFill>
                  <a:schemeClr val="accen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⚫</a:t>
            </a:r>
            <a:r>
              <a:rPr lang="en-IN">
                <a:solidFill>
                  <a:schemeClr val="accent1"/>
                </a:solidFill>
              </a:rPr>
              <a:t>Storage as a service (another SaaS)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b="0" i="0" lang="en-IN" u="none" strike="noStrike">
                <a:solidFill>
                  <a:schemeClr val="accen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⚫</a:t>
            </a:r>
            <a:r>
              <a:rPr lang="en-IN">
                <a:solidFill>
                  <a:schemeClr val="accent1"/>
                </a:solidFill>
              </a:rPr>
              <a:t>Security as a service (SECaaS)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b="0" i="0" lang="en-IN" u="none" strike="noStrike">
                <a:solidFill>
                  <a:schemeClr val="accen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⚫</a:t>
            </a:r>
            <a:r>
              <a:rPr lang="en-IN">
                <a:solidFill>
                  <a:schemeClr val="accent1"/>
                </a:solidFill>
              </a:rPr>
              <a:t>Database as a service (DaaS)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b="0" i="0" lang="en-IN" u="none" strike="noStrike">
                <a:solidFill>
                  <a:schemeClr val="accen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⚫</a:t>
            </a:r>
            <a:r>
              <a:rPr lang="en-IN">
                <a:solidFill>
                  <a:schemeClr val="accent1"/>
                </a:solidFill>
              </a:rPr>
              <a:t>Monitoring/management as a service (MaaS)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b="0" i="0" lang="en-IN" u="none" strike="noStrike">
                <a:solidFill>
                  <a:schemeClr val="accen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⚫</a:t>
            </a:r>
            <a:r>
              <a:rPr lang="en-IN">
                <a:solidFill>
                  <a:schemeClr val="accent1"/>
                </a:solidFill>
              </a:rPr>
              <a:t>Communications, content and computing as a service (CaaS)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b="0" i="0" lang="en-IN" u="none" strike="noStrike">
                <a:solidFill>
                  <a:schemeClr val="accen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⚫</a:t>
            </a:r>
            <a:r>
              <a:rPr lang="en-IN">
                <a:solidFill>
                  <a:schemeClr val="accent1"/>
                </a:solidFill>
              </a:rPr>
              <a:t>Identity as a service (IDaaS)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b="0" i="0" lang="en-IN" u="none" strike="noStrike">
                <a:solidFill>
                  <a:schemeClr val="accen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⚫</a:t>
            </a:r>
            <a:r>
              <a:rPr lang="en-IN">
                <a:solidFill>
                  <a:schemeClr val="accent1"/>
                </a:solidFill>
              </a:rPr>
              <a:t>Backup as a service (BaaS)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b="0" i="0" lang="en-IN" u="none" strike="noStrike">
                <a:solidFill>
                  <a:schemeClr val="accen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⚫</a:t>
            </a:r>
            <a:r>
              <a:rPr lang="en-IN">
                <a:solidFill>
                  <a:schemeClr val="accent1"/>
                </a:solidFill>
              </a:rPr>
              <a:t>Desktop as a service (DaaS)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421" name="Google Shape;421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422" name="Google Shape;422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423" name="Google Shape;423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Simplified description of cloud service models </a:t>
            </a:r>
            <a:endParaRPr/>
          </a:p>
        </p:txBody>
      </p:sp>
      <p:sp>
        <p:nvSpPr>
          <p:cNvPr id="429" name="Google Shape;429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SaaS </a:t>
            </a:r>
            <a:r>
              <a:rPr lang="en-IN" sz="2400"/>
              <a:t>applications are designed for end users and are delivered over the web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PaaS </a:t>
            </a:r>
            <a:r>
              <a:rPr lang="en-IN" sz="2400"/>
              <a:t>is the </a:t>
            </a:r>
            <a:r>
              <a:rPr lang="en-IN" sz="2400">
                <a:solidFill>
                  <a:schemeClr val="accent1"/>
                </a:solidFill>
              </a:rPr>
              <a:t>set of tools and services designed to make coding and deploying applications </a:t>
            </a:r>
            <a:r>
              <a:rPr lang="en-IN" sz="2400"/>
              <a:t>quickly and efficiently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IaaS </a:t>
            </a:r>
            <a:r>
              <a:rPr lang="en-IN" sz="2400"/>
              <a:t>is the </a:t>
            </a:r>
            <a:r>
              <a:rPr lang="en-IN" sz="2400">
                <a:solidFill>
                  <a:schemeClr val="accent1"/>
                </a:solidFill>
              </a:rPr>
              <a:t>hardware and software that powers it all – servers, storage, network, operating systems 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430" name="Google Shape;430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431" name="Google Shape;431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432" name="Google Shape;432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Software as a Service </a:t>
            </a:r>
            <a:br>
              <a:rPr lang="en-IN"/>
            </a:br>
            <a:endParaRPr/>
          </a:p>
        </p:txBody>
      </p:sp>
      <p:sp>
        <p:nvSpPr>
          <p:cNvPr id="438" name="Google Shape;438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/>
              <a:t>SaaS is defined as </a:t>
            </a:r>
            <a:r>
              <a:rPr lang="en-IN" sz="2400">
                <a:solidFill>
                  <a:srgbClr val="FF0000"/>
                </a:solidFill>
              </a:rPr>
              <a:t>software that is deployed over the internet.</a:t>
            </a:r>
            <a:r>
              <a:rPr lang="en-IN" sz="2400"/>
              <a:t>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/>
              <a:t>With SaaS, a provider licenses an application to customers 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–"/>
            </a:pPr>
            <a:r>
              <a:rPr lang="en-IN" sz="2400">
                <a:solidFill>
                  <a:schemeClr val="accent1"/>
                </a:solidFill>
              </a:rPr>
              <a:t>a service on demand, </a:t>
            </a:r>
            <a:endParaRPr sz="2400">
              <a:solidFill>
                <a:schemeClr val="accent1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–"/>
            </a:pPr>
            <a:r>
              <a:rPr lang="en-IN" sz="2400">
                <a:solidFill>
                  <a:schemeClr val="accent1"/>
                </a:solidFill>
              </a:rPr>
              <a:t>Either through a subscription, in a “pay-as-you-go” model</a:t>
            </a:r>
            <a:r>
              <a:rPr lang="en-IN" sz="2400"/>
              <a:t>, or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 sz="2400"/>
              <a:t> (increasingly) </a:t>
            </a:r>
            <a:r>
              <a:rPr lang="en-IN" sz="2400">
                <a:solidFill>
                  <a:schemeClr val="accent1"/>
                </a:solidFill>
              </a:rPr>
              <a:t>at no charge when there is opportunity to generate revenue from streams other than the user, such as from advertisement or user list sales</a:t>
            </a:r>
            <a:r>
              <a:rPr lang="en-IN" sz="2400"/>
              <a:t>. 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/>
              <a:t>E.g. of SaaS: Sales Force Customer Relationship Management (CRM) software 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439" name="Google Shape;439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440" name="Google Shape;440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441" name="Google Shape;441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Applications where SaaS is used </a:t>
            </a:r>
            <a:endParaRPr/>
          </a:p>
        </p:txBody>
      </p:sp>
      <p:sp>
        <p:nvSpPr>
          <p:cNvPr id="447" name="Google Shape;447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/>
              <a:t>•</a:t>
            </a:r>
            <a:r>
              <a:rPr lang="en-IN" sz="2600"/>
              <a:t>Applications where there is </a:t>
            </a:r>
            <a:r>
              <a:rPr lang="en-IN" sz="2600">
                <a:solidFill>
                  <a:schemeClr val="accent1"/>
                </a:solidFill>
              </a:rPr>
              <a:t>significant interplay between organization and outside world</a:t>
            </a:r>
            <a:r>
              <a:rPr lang="en-IN" sz="2600"/>
              <a:t>. 				</a:t>
            </a:r>
            <a:r>
              <a:rPr lang="en-IN" sz="2800">
                <a:solidFill>
                  <a:srgbClr val="0070C0"/>
                </a:solidFill>
              </a:rPr>
              <a:t> </a:t>
            </a:r>
            <a:r>
              <a:rPr b="1" lang="en-IN" sz="3500">
                <a:solidFill>
                  <a:srgbClr val="0070C0"/>
                </a:solidFill>
              </a:rPr>
              <a:t>√</a:t>
            </a:r>
            <a:endParaRPr b="1" sz="2600"/>
          </a:p>
          <a:p>
            <a:pPr indent="0" lvl="0" marL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IN" sz="2600"/>
              <a:t>E.g. email newsletter campaign software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IN" sz="2600"/>
              <a:t>•Applications that </a:t>
            </a:r>
            <a:r>
              <a:rPr lang="en-IN" sz="2600">
                <a:solidFill>
                  <a:schemeClr val="accent1"/>
                </a:solidFill>
              </a:rPr>
              <a:t>have need for web or mobile access. </a:t>
            </a:r>
            <a:r>
              <a:rPr b="1" lang="en-IN" sz="3900">
                <a:solidFill>
                  <a:srgbClr val="0070C0"/>
                </a:solidFill>
              </a:rPr>
              <a:t>√</a:t>
            </a:r>
            <a:endParaRPr b="1" sz="26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600"/>
              <a:buNone/>
            </a:pPr>
            <a:r>
              <a:rPr lang="en-IN" sz="2600">
                <a:solidFill>
                  <a:schemeClr val="accent1"/>
                </a:solidFill>
              </a:rPr>
              <a:t>E.g. mobile sales management software.</a:t>
            </a:r>
            <a:endParaRPr sz="26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IN" sz="2600"/>
              <a:t>•</a:t>
            </a:r>
            <a:r>
              <a:rPr b="1" lang="en-IN" sz="2600"/>
              <a:t>Software that is </a:t>
            </a:r>
            <a:r>
              <a:rPr b="1" lang="en-IN" sz="2600">
                <a:solidFill>
                  <a:schemeClr val="accent1"/>
                </a:solidFill>
              </a:rPr>
              <a:t>only to be used for a short</a:t>
            </a:r>
            <a:r>
              <a:rPr b="1" lang="en-IN" sz="2600"/>
              <a:t> term need. </a:t>
            </a:r>
            <a:r>
              <a:rPr b="1" lang="en-IN" sz="4400">
                <a:solidFill>
                  <a:srgbClr val="0070C0"/>
                </a:solidFill>
              </a:rPr>
              <a:t>√</a:t>
            </a:r>
            <a:endParaRPr b="1" sz="2600"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b="1" lang="en-IN" sz="2600"/>
              <a:t>•Software where </a:t>
            </a:r>
            <a:r>
              <a:rPr b="1" lang="en-IN" sz="2600">
                <a:solidFill>
                  <a:schemeClr val="accent1"/>
                </a:solidFill>
              </a:rPr>
              <a:t>demand spikes significantly</a:t>
            </a:r>
            <a:r>
              <a:rPr b="1" lang="en-IN" sz="2600"/>
              <a:t>. 		</a:t>
            </a:r>
            <a:r>
              <a:rPr b="1" lang="en-IN" sz="3900">
                <a:solidFill>
                  <a:srgbClr val="0070C0"/>
                </a:solidFill>
              </a:rPr>
              <a:t>√</a:t>
            </a:r>
            <a:r>
              <a:rPr b="1" lang="en-IN" sz="3000">
                <a:solidFill>
                  <a:srgbClr val="0070C0"/>
                </a:solidFill>
              </a:rPr>
              <a:t> </a:t>
            </a:r>
            <a:endParaRPr b="1" sz="3000"/>
          </a:p>
          <a:p>
            <a:pPr indent="0" lvl="0" marL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IN" sz="2600"/>
              <a:t>E.g. Tax/Billing softwares. </a:t>
            </a:r>
            <a:endParaRPr/>
          </a:p>
        </p:txBody>
      </p:sp>
      <p:sp>
        <p:nvSpPr>
          <p:cNvPr id="448" name="Google Shape;448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449" name="Google Shape;449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450" name="Google Shape;450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Applications where SaaS may not be the best option </a:t>
            </a:r>
            <a:endParaRPr/>
          </a:p>
        </p:txBody>
      </p:sp>
      <p:sp>
        <p:nvSpPr>
          <p:cNvPr id="456" name="Google Shape;456;p3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/>
              <a:t>•</a:t>
            </a:r>
            <a:r>
              <a:rPr lang="en-IN" sz="2400"/>
              <a:t>Applications where </a:t>
            </a:r>
            <a:r>
              <a:rPr lang="en-IN" sz="2400">
                <a:solidFill>
                  <a:schemeClr val="accent1"/>
                </a:solidFill>
              </a:rPr>
              <a:t>extremely fast processing </a:t>
            </a:r>
            <a:r>
              <a:rPr lang="en-IN" sz="2400"/>
              <a:t>of real time data is needed 							</a:t>
            </a:r>
            <a:r>
              <a:rPr b="1" lang="en-IN" sz="3600">
                <a:solidFill>
                  <a:srgbClr val="0070C0"/>
                </a:solidFill>
              </a:rPr>
              <a:t>√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•</a:t>
            </a:r>
            <a:r>
              <a:rPr b="1" lang="en-IN" sz="2400"/>
              <a:t>Applications where </a:t>
            </a:r>
            <a:r>
              <a:rPr b="1" lang="en-IN" sz="2400">
                <a:solidFill>
                  <a:schemeClr val="accent1"/>
                </a:solidFill>
              </a:rPr>
              <a:t>legislation or other regulation does not permit </a:t>
            </a:r>
            <a:r>
              <a:rPr b="1" lang="en-IN" sz="2400"/>
              <a:t>data being hosted externally 	</a:t>
            </a:r>
            <a:r>
              <a:rPr lang="en-IN" sz="2400"/>
              <a:t>			</a:t>
            </a:r>
            <a:r>
              <a:rPr b="1" lang="en-IN" sz="3600">
                <a:solidFill>
                  <a:srgbClr val="0070C0"/>
                </a:solidFill>
              </a:rPr>
              <a:t>√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•</a:t>
            </a:r>
            <a:r>
              <a:rPr b="1" lang="en-IN" sz="2400"/>
              <a:t>Applications where </a:t>
            </a:r>
            <a:r>
              <a:rPr b="1" lang="en-IN" sz="2400">
                <a:solidFill>
                  <a:schemeClr val="accent1"/>
                </a:solidFill>
              </a:rPr>
              <a:t>an existing on-premise solution </a:t>
            </a:r>
            <a:r>
              <a:rPr b="1" lang="en-IN" sz="2400"/>
              <a:t>fulfills all of the organization’s needs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70C0"/>
              </a:buClr>
              <a:buSzPts val="2400"/>
              <a:buNone/>
            </a:pPr>
            <a:r>
              <a:rPr b="1" lang="en-IN" sz="2400">
                <a:solidFill>
                  <a:srgbClr val="0070C0"/>
                </a:solidFill>
              </a:rPr>
              <a:t>								</a:t>
            </a:r>
            <a:r>
              <a:rPr b="1" lang="en-IN" sz="3600">
                <a:solidFill>
                  <a:srgbClr val="0070C0"/>
                </a:solidFill>
              </a:rPr>
              <a:t>√</a:t>
            </a:r>
            <a:endParaRPr sz="2400"/>
          </a:p>
        </p:txBody>
      </p:sp>
      <p:sp>
        <p:nvSpPr>
          <p:cNvPr id="457" name="Google Shape;457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458" name="Google Shape;458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459" name="Google Shape;459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NIST Cloud Definition – Pictorial representation </a:t>
            </a:r>
            <a:endParaRPr/>
          </a:p>
        </p:txBody>
      </p:sp>
      <p:sp>
        <p:nvSpPr>
          <p:cNvPr id="117" name="Google Shape;11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1585913"/>
            <a:ext cx="8136904" cy="436336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20" name="Google Shape;120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21" name="Google Shape;121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Platform as a Service </a:t>
            </a:r>
            <a:br>
              <a:rPr lang="en-IN"/>
            </a:br>
            <a:endParaRPr/>
          </a:p>
        </p:txBody>
      </p:sp>
      <p:sp>
        <p:nvSpPr>
          <p:cNvPr id="465" name="Google Shape;465;p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PaaS can be defined as a </a:t>
            </a:r>
            <a:r>
              <a:rPr lang="en-IN" sz="2400">
                <a:solidFill>
                  <a:srgbClr val="FF0000"/>
                </a:solidFill>
              </a:rPr>
              <a:t>computing platform that allows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lang="en-IN" sz="2400">
                <a:solidFill>
                  <a:srgbClr val="FF0000"/>
                </a:solidFill>
              </a:rPr>
              <a:t> </a:t>
            </a:r>
            <a:r>
              <a:rPr b="1" lang="en-IN" sz="2400">
                <a:solidFill>
                  <a:srgbClr val="FF0000"/>
                </a:solidFill>
              </a:rPr>
              <a:t>creation of web applications quickly </a:t>
            </a:r>
            <a:r>
              <a:rPr b="1" lang="en-IN" sz="2400"/>
              <a:t>and easily and </a:t>
            </a:r>
            <a:endParaRPr b="1"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without the complexity of buying and maintaining the software and infrastructure underneath it. 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466" name="Google Shape;466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467" name="Google Shape;467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468" name="Google Shape;468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Platform as a Service </a:t>
            </a:r>
            <a:br>
              <a:rPr lang="en-IN"/>
            </a:br>
            <a:endParaRPr/>
          </a:p>
        </p:txBody>
      </p:sp>
      <p:sp>
        <p:nvSpPr>
          <p:cNvPr id="474" name="Google Shape;474;p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PaaS is analogous to SaaS except that, </a:t>
            </a:r>
            <a:endParaRPr sz="2400"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b="1" lang="en-IN" sz="2400">
                <a:solidFill>
                  <a:srgbClr val="FF0000"/>
                </a:solidFill>
              </a:rPr>
              <a:t>Rather than being software delivered over the web, it is a platform for the creation of software, delivered over the web</a:t>
            </a:r>
            <a:r>
              <a:rPr b="1" lang="en-IN" sz="2400"/>
              <a:t>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PaaS Examples: </a:t>
            </a:r>
            <a:r>
              <a:rPr lang="en-IN" sz="2400">
                <a:solidFill>
                  <a:srgbClr val="FF0000"/>
                </a:solidFill>
              </a:rPr>
              <a:t>Microsoft Azure, Google App Engine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475" name="Google Shape;475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476" name="Google Shape;476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477" name="Google Shape;477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78" name="Google Shape;478;p41"/>
          <p:cNvSpPr/>
          <p:nvPr/>
        </p:nvSpPr>
        <p:spPr>
          <a:xfrm>
            <a:off x="214180" y="2348880"/>
            <a:ext cx="8640960" cy="1080120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Scenarios where PaaS is used </a:t>
            </a:r>
            <a:endParaRPr/>
          </a:p>
        </p:txBody>
      </p:sp>
      <p:sp>
        <p:nvSpPr>
          <p:cNvPr id="485" name="Google Shape;485;p42"/>
          <p:cNvSpPr txBox="1"/>
          <p:nvPr>
            <p:ph idx="1" type="body"/>
          </p:nvPr>
        </p:nvSpPr>
        <p:spPr>
          <a:xfrm>
            <a:off x="457200" y="1340768"/>
            <a:ext cx="8229600" cy="504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PaaS is especially useful in any situation where 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</a:pPr>
            <a:r>
              <a:rPr b="1" lang="en-IN" sz="2400">
                <a:solidFill>
                  <a:schemeClr val="accent1"/>
                </a:solidFill>
              </a:rPr>
              <a:t>multiple developers will be working on a development project </a:t>
            </a:r>
            <a:endParaRPr b="1" sz="2400">
              <a:solidFill>
                <a:schemeClr val="accent1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</a:pPr>
            <a:r>
              <a:rPr b="1" lang="en-IN" sz="2400">
                <a:solidFill>
                  <a:schemeClr val="accent1"/>
                </a:solidFill>
              </a:rPr>
              <a:t>Or where other external parties need to interact</a:t>
            </a:r>
            <a:r>
              <a:rPr b="1" lang="en-IN" sz="2400"/>
              <a:t> with the development process .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PaaS is useful where developers </a:t>
            </a:r>
            <a:r>
              <a:rPr b="1" lang="en-IN" sz="2400">
                <a:solidFill>
                  <a:schemeClr val="accent1"/>
                </a:solidFill>
              </a:rPr>
              <a:t>wish to automate testing and deployment services</a:t>
            </a:r>
            <a:r>
              <a:rPr b="1" lang="en-IN" sz="2400"/>
              <a:t>. 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486" name="Google Shape;486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487" name="Google Shape;487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488" name="Google Shape;488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Scenarios where PaaS is used </a:t>
            </a:r>
            <a:endParaRPr/>
          </a:p>
        </p:txBody>
      </p:sp>
      <p:sp>
        <p:nvSpPr>
          <p:cNvPr id="495" name="Google Shape;495;p43"/>
          <p:cNvSpPr txBox="1"/>
          <p:nvPr>
            <p:ph idx="1" type="body"/>
          </p:nvPr>
        </p:nvSpPr>
        <p:spPr>
          <a:xfrm>
            <a:off x="457200" y="1340768"/>
            <a:ext cx="8229600" cy="504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popularity of agile software development, a group of software development </a:t>
            </a:r>
            <a:r>
              <a:rPr b="1" lang="en-IN" sz="2400"/>
              <a:t>methodologies based on iterative and incremental development,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 will also increase the uptake of PaaS as it eases the difficulties around rapid development and iteration of software. 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496" name="Google Shape;496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497" name="Google Shape;497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498" name="Google Shape;498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Scenarios where PaaS is not ideal </a:t>
            </a:r>
            <a:endParaRPr/>
          </a:p>
        </p:txBody>
      </p:sp>
      <p:sp>
        <p:nvSpPr>
          <p:cNvPr id="504" name="Google Shape;504;p4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•</a:t>
            </a:r>
            <a:r>
              <a:rPr b="1" lang="en-IN" sz="2400"/>
              <a:t>Where </a:t>
            </a:r>
            <a:r>
              <a:rPr b="1" lang="en-IN" sz="2400">
                <a:solidFill>
                  <a:schemeClr val="accent1"/>
                </a:solidFill>
              </a:rPr>
              <a:t>proprietary languages or approaches </a:t>
            </a:r>
            <a:r>
              <a:rPr b="1" lang="en-IN" sz="2400"/>
              <a:t>would impact on the development process 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•</a:t>
            </a:r>
            <a:r>
              <a:rPr b="1" lang="en-IN" sz="2400"/>
              <a:t>Where a </a:t>
            </a:r>
            <a:r>
              <a:rPr b="1" lang="en-IN" sz="2400">
                <a:solidFill>
                  <a:schemeClr val="accent1"/>
                </a:solidFill>
              </a:rPr>
              <a:t>proprietary language would hinder later moves to another provider </a:t>
            </a:r>
            <a:r>
              <a:rPr lang="en-IN" sz="2400"/>
              <a:t>– concerns are raised about </a:t>
            </a:r>
            <a:r>
              <a:rPr b="1" lang="en-IN" sz="2400"/>
              <a:t>vendor lock in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•Where </a:t>
            </a:r>
            <a:r>
              <a:rPr lang="en-IN" sz="2400">
                <a:solidFill>
                  <a:schemeClr val="accent1"/>
                </a:solidFill>
              </a:rPr>
              <a:t>application performance requires </a:t>
            </a:r>
            <a:r>
              <a:rPr b="1" lang="en-IN" sz="2400">
                <a:solidFill>
                  <a:schemeClr val="accent1"/>
                </a:solidFill>
              </a:rPr>
              <a:t>customization of the underlying hardware and software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</p:txBody>
      </p:sp>
      <p:sp>
        <p:nvSpPr>
          <p:cNvPr id="505" name="Google Shape;505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506" name="Google Shape;506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507" name="Google Shape;507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08" name="Google Shape;508;p44"/>
          <p:cNvSpPr/>
          <p:nvPr/>
        </p:nvSpPr>
        <p:spPr>
          <a:xfrm>
            <a:off x="8413641" y="1706905"/>
            <a:ext cx="4395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IN" sz="40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√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44"/>
          <p:cNvSpPr/>
          <p:nvPr/>
        </p:nvSpPr>
        <p:spPr>
          <a:xfrm>
            <a:off x="8512654" y="2924944"/>
            <a:ext cx="4395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IN" sz="40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√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4"/>
          <p:cNvSpPr/>
          <p:nvPr/>
        </p:nvSpPr>
        <p:spPr>
          <a:xfrm>
            <a:off x="8566041" y="4149080"/>
            <a:ext cx="4395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IN" sz="40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√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Infrastructure as a Service </a:t>
            </a:r>
            <a:endParaRPr/>
          </a:p>
        </p:txBody>
      </p:sp>
      <p:sp>
        <p:nvSpPr>
          <p:cNvPr id="516" name="Google Shape;516;p4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/>
              <a:t>•</a:t>
            </a:r>
            <a:r>
              <a:rPr lang="en-IN" sz="2400"/>
              <a:t>Infrastructure as a Service (IaaS) is a way of </a:t>
            </a:r>
            <a:r>
              <a:rPr b="1" lang="en-IN" sz="2400">
                <a:solidFill>
                  <a:srgbClr val="FF0000"/>
                </a:solidFill>
              </a:rPr>
              <a:t>delivering Cloud Computing infrastructure – servers, storage, network and operating systems </a:t>
            </a:r>
            <a:r>
              <a:rPr lang="en-IN" sz="2400"/>
              <a:t>– as an on-demand service.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•Rather than purchasing servers, 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software, 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datacenter space or 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network equipment, 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clients instead buy those </a:t>
            </a:r>
            <a:r>
              <a:rPr b="1" lang="en-IN" sz="2400"/>
              <a:t>resources as a fully outsourced service on demand. 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517" name="Google Shape;517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518" name="Google Shape;518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519" name="Google Shape;519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Scenarios where IaaS makes sense </a:t>
            </a:r>
            <a:endParaRPr/>
          </a:p>
        </p:txBody>
      </p:sp>
      <p:sp>
        <p:nvSpPr>
          <p:cNvPr id="525" name="Google Shape;525;p4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IN" sz="2600"/>
              <a:t>Where </a:t>
            </a:r>
            <a:r>
              <a:rPr lang="en-IN" sz="2600">
                <a:solidFill>
                  <a:schemeClr val="accent1"/>
                </a:solidFill>
              </a:rPr>
              <a:t>demand is very volatile </a:t>
            </a:r>
            <a:r>
              <a:rPr lang="en-IN" sz="2600"/>
              <a:t>– any time there are significant </a:t>
            </a:r>
            <a:r>
              <a:rPr lang="en-IN" sz="2600">
                <a:solidFill>
                  <a:schemeClr val="accent1"/>
                </a:solidFill>
              </a:rPr>
              <a:t>spikes and troughs </a:t>
            </a:r>
            <a:r>
              <a:rPr lang="en-IN" sz="2600"/>
              <a:t>in terms of demand on the infrastructure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IN" sz="2600"/>
              <a:t>For </a:t>
            </a:r>
            <a:r>
              <a:rPr b="1" lang="en-IN" sz="2600">
                <a:solidFill>
                  <a:schemeClr val="accent1"/>
                </a:solidFill>
              </a:rPr>
              <a:t>new organizations without the capital</a:t>
            </a:r>
            <a:r>
              <a:rPr b="1" lang="en-IN" sz="2600"/>
              <a:t> </a:t>
            </a:r>
            <a:r>
              <a:rPr lang="en-IN" sz="2600"/>
              <a:t>to invest in hardware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IN" sz="2600"/>
              <a:t>Where the </a:t>
            </a:r>
            <a:r>
              <a:rPr b="1" lang="en-IN" sz="2600">
                <a:solidFill>
                  <a:schemeClr val="accent1"/>
                </a:solidFill>
              </a:rPr>
              <a:t>organization is growing rapidly and scaling </a:t>
            </a:r>
            <a:r>
              <a:rPr lang="en-IN" sz="2600"/>
              <a:t>hardware would be problematic </a:t>
            </a:r>
            <a:endParaRPr/>
          </a:p>
        </p:txBody>
      </p:sp>
      <p:sp>
        <p:nvSpPr>
          <p:cNvPr id="526" name="Google Shape;526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527" name="Google Shape;527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528" name="Google Shape;528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29" name="Google Shape;529;p46"/>
          <p:cNvSpPr/>
          <p:nvPr/>
        </p:nvSpPr>
        <p:spPr>
          <a:xfrm>
            <a:off x="7488324" y="4437112"/>
            <a:ext cx="216024" cy="72008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46"/>
          <p:cNvSpPr/>
          <p:nvPr/>
        </p:nvSpPr>
        <p:spPr>
          <a:xfrm>
            <a:off x="7920372" y="4437112"/>
            <a:ext cx="216024" cy="72008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Scenarios where IaaS makes sense </a:t>
            </a:r>
            <a:endParaRPr/>
          </a:p>
        </p:txBody>
      </p:sp>
      <p:sp>
        <p:nvSpPr>
          <p:cNvPr id="536" name="Google Shape;536;p4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IN" sz="2600"/>
              <a:t>Where there is </a:t>
            </a:r>
            <a:r>
              <a:rPr b="1" lang="en-IN" sz="2600">
                <a:solidFill>
                  <a:schemeClr val="accent1"/>
                </a:solidFill>
              </a:rPr>
              <a:t>pressure on the organization to limit capital expenditure</a:t>
            </a:r>
            <a:r>
              <a:rPr b="1" lang="en-IN" sz="2600"/>
              <a:t> </a:t>
            </a:r>
            <a:r>
              <a:rPr lang="en-IN" sz="2600"/>
              <a:t>and to move to operating expenditure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IN" sz="2600"/>
              <a:t>For specific line of business</a:t>
            </a:r>
            <a:r>
              <a:rPr b="1" lang="en-IN" sz="2600"/>
              <a:t>, </a:t>
            </a:r>
            <a:r>
              <a:rPr b="1" lang="en-IN" sz="2600">
                <a:solidFill>
                  <a:schemeClr val="accent1"/>
                </a:solidFill>
              </a:rPr>
              <a:t>trial or temporary infrastructural needs 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537" name="Google Shape;537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538" name="Google Shape;538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539" name="Google Shape;539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40" name="Google Shape;540;p47"/>
          <p:cNvSpPr/>
          <p:nvPr/>
        </p:nvSpPr>
        <p:spPr>
          <a:xfrm>
            <a:off x="7596336" y="2276872"/>
            <a:ext cx="864096" cy="432048"/>
          </a:xfrm>
          <a:prstGeom prst="noSmoking">
            <a:avLst>
              <a:gd fmla="val 18750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Scenarios where IaaS may not be the best option </a:t>
            </a:r>
            <a:endParaRPr/>
          </a:p>
        </p:txBody>
      </p:sp>
      <p:sp>
        <p:nvSpPr>
          <p:cNvPr id="546" name="Google Shape;546;p4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•Where </a:t>
            </a:r>
            <a:r>
              <a:rPr b="1" lang="en-IN" sz="2400">
                <a:solidFill>
                  <a:schemeClr val="accent1"/>
                </a:solidFill>
              </a:rPr>
              <a:t>regulatory compliance </a:t>
            </a:r>
            <a:r>
              <a:rPr lang="en-IN" sz="2400"/>
              <a:t>makes the </a:t>
            </a:r>
            <a:r>
              <a:rPr b="1" lang="en-IN" sz="2400">
                <a:solidFill>
                  <a:schemeClr val="accent1"/>
                </a:solidFill>
              </a:rPr>
              <a:t>offshoring or outsourcing of data storage and processing difficult.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•Where the </a:t>
            </a:r>
            <a:r>
              <a:rPr b="1" lang="en-IN" sz="2400">
                <a:solidFill>
                  <a:schemeClr val="accent1"/>
                </a:solidFill>
              </a:rPr>
              <a:t>highest levels of performance </a:t>
            </a:r>
            <a:r>
              <a:rPr lang="en-IN" sz="2400"/>
              <a:t>are required, and </a:t>
            </a:r>
            <a:r>
              <a:rPr b="1" lang="en-IN" sz="2400">
                <a:solidFill>
                  <a:schemeClr val="accent1"/>
                </a:solidFill>
              </a:rPr>
              <a:t>on-premise or dedicated hosted infrastructure has the capacity</a:t>
            </a:r>
            <a:r>
              <a:rPr lang="en-IN" sz="2400"/>
              <a:t> to meet the organization’s needs 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547" name="Google Shape;547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548" name="Google Shape;548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549" name="Google Shape;549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50" name="Google Shape;550;p48"/>
          <p:cNvSpPr/>
          <p:nvPr/>
        </p:nvSpPr>
        <p:spPr>
          <a:xfrm>
            <a:off x="8413641" y="1706905"/>
            <a:ext cx="4395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IN" sz="40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√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48"/>
          <p:cNvSpPr/>
          <p:nvPr/>
        </p:nvSpPr>
        <p:spPr>
          <a:xfrm>
            <a:off x="8460432" y="3297178"/>
            <a:ext cx="4395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IN" sz="40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√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SaaS providers</a:t>
            </a:r>
            <a:endParaRPr/>
          </a:p>
        </p:txBody>
      </p:sp>
      <p:sp>
        <p:nvSpPr>
          <p:cNvPr id="557" name="Google Shape;557;p4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58" name="Google Shape;55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1437853"/>
            <a:ext cx="8424936" cy="49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560" name="Google Shape;560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561" name="Google Shape;561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Cloud Computing (Definition)</a:t>
            </a:r>
            <a:endParaRPr/>
          </a:p>
        </p:txBody>
      </p:sp>
      <p:sp>
        <p:nvSpPr>
          <p:cNvPr id="127" name="Google Shape;127;p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28" name="Google Shape;1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592" y="1441276"/>
            <a:ext cx="7560840" cy="53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30" name="Google Shape;130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31" name="Google Shape;131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Feature comparison of PaaS providers </a:t>
            </a:r>
            <a:endParaRPr/>
          </a:p>
        </p:txBody>
      </p:sp>
      <p:sp>
        <p:nvSpPr>
          <p:cNvPr id="567" name="Google Shape;567;p5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68" name="Google Shape;56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1052736"/>
            <a:ext cx="8352928" cy="53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570" name="Google Shape;570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571" name="Google Shape;571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1"/>
          <p:cNvSpPr txBox="1"/>
          <p:nvPr>
            <p:ph type="title"/>
          </p:nvPr>
        </p:nvSpPr>
        <p:spPr>
          <a:xfrm>
            <a:off x="457200" y="116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Feature comparison of IaaS providers </a:t>
            </a:r>
            <a:endParaRPr/>
          </a:p>
        </p:txBody>
      </p:sp>
      <p:sp>
        <p:nvSpPr>
          <p:cNvPr id="577" name="Google Shape;577;p5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78" name="Google Shape;57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1119336"/>
            <a:ext cx="8352928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580" name="Google Shape;580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581" name="Google Shape;581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Deployment Models</a:t>
            </a:r>
            <a:endParaRPr/>
          </a:p>
        </p:txBody>
      </p:sp>
      <p:sp>
        <p:nvSpPr>
          <p:cNvPr id="587" name="Google Shape;587;p5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Public Cloud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Private Cloud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Hybrid Cloud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Community Cloud 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588" name="Google Shape;588;p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589" name="Google Shape;589;p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590" name="Google Shape;590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3"/>
          <p:cNvSpPr txBox="1"/>
          <p:nvPr>
            <p:ph type="title"/>
          </p:nvPr>
        </p:nvSpPr>
        <p:spPr>
          <a:xfrm>
            <a:off x="467544" y="1886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Types of Cloud (Deployment Models) </a:t>
            </a:r>
            <a:endParaRPr/>
          </a:p>
        </p:txBody>
      </p:sp>
      <p:sp>
        <p:nvSpPr>
          <p:cNvPr id="596" name="Google Shape;596;p53"/>
          <p:cNvSpPr txBox="1"/>
          <p:nvPr>
            <p:ph idx="1" type="body"/>
          </p:nvPr>
        </p:nvSpPr>
        <p:spPr>
          <a:xfrm>
            <a:off x="467544" y="908720"/>
            <a:ext cx="8229600" cy="5717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-292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IN" sz="8800"/>
              <a:t>Private cloud </a:t>
            </a:r>
            <a:endParaRPr sz="8800"/>
          </a:p>
          <a:p>
            <a:pPr indent="0" lvl="0" marL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8800"/>
              <a:t>The cloud infrastructure is operated solely for an organization.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8800"/>
              <a:t>e.g Window Server 'Hyper-V'.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 sz="8800"/>
          </a:p>
          <a:p>
            <a:pPr indent="0" lvl="0" marL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IN" sz="8800"/>
              <a:t>Community cloud </a:t>
            </a:r>
            <a:endParaRPr sz="8800"/>
          </a:p>
          <a:p>
            <a:pPr indent="0" lvl="0" marL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8800"/>
              <a:t>The cloud infrastructure is shared by several organizations and supports a specific goal.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 sz="8800"/>
          </a:p>
          <a:p>
            <a:pPr indent="0" lvl="0" marL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IN" sz="8800"/>
              <a:t>Public cloud </a:t>
            </a:r>
            <a:endParaRPr sz="8800"/>
          </a:p>
          <a:p>
            <a:pPr indent="0" lvl="0" marL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8800"/>
              <a:t>The cloud infrastructure is made available to the general public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8800"/>
              <a:t>e.g Google Doc, Spreadsheet,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 sz="8800"/>
          </a:p>
          <a:p>
            <a:pPr indent="0" lvl="0" marL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IN" sz="8800"/>
              <a:t>Hybrid cloud </a:t>
            </a:r>
            <a:endParaRPr sz="8800"/>
          </a:p>
          <a:p>
            <a:pPr indent="0" lvl="0" marL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8800"/>
              <a:t>The cloud infrastructure is a composition of two or more clouds (private, community, or public)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8800"/>
              <a:t>e.g Cloud Bursting for load balancing between clouds. </a:t>
            </a:r>
            <a:endParaRPr/>
          </a:p>
        </p:txBody>
      </p:sp>
      <p:sp>
        <p:nvSpPr>
          <p:cNvPr id="597" name="Google Shape;597;p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598" name="Google Shape;598;p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599" name="Google Shape;599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Public Cloud </a:t>
            </a:r>
            <a:br>
              <a:rPr lang="en-IN"/>
            </a:br>
            <a:endParaRPr/>
          </a:p>
        </p:txBody>
      </p:sp>
      <p:sp>
        <p:nvSpPr>
          <p:cNvPr id="605" name="Google Shape;605;p54"/>
          <p:cNvSpPr txBox="1"/>
          <p:nvPr>
            <p:ph idx="1" type="body"/>
          </p:nvPr>
        </p:nvSpPr>
        <p:spPr>
          <a:xfrm>
            <a:off x="457200" y="1124744"/>
            <a:ext cx="8229600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Cloud infrastructure is </a:t>
            </a:r>
            <a:r>
              <a:rPr lang="en-IN" sz="2400">
                <a:solidFill>
                  <a:srgbClr val="FF0000"/>
                </a:solidFill>
              </a:rPr>
              <a:t>provisioned for open use by the general public.</a:t>
            </a:r>
            <a:r>
              <a:rPr lang="en-IN" sz="2400"/>
              <a:t> 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It may be </a:t>
            </a:r>
            <a:r>
              <a:rPr lang="en-IN" sz="2400" u="sng">
                <a:solidFill>
                  <a:srgbClr val="FF0000"/>
                </a:solidFill>
              </a:rPr>
              <a:t>owned, managed, and operated by a business, academic, or government organization, or some combination of them. </a:t>
            </a:r>
            <a:endParaRPr sz="2400" u="sng">
              <a:solidFill>
                <a:srgbClr val="FF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It exists </a:t>
            </a:r>
            <a:r>
              <a:rPr lang="en-IN" sz="2400" u="sng">
                <a:solidFill>
                  <a:srgbClr val="FF0000"/>
                </a:solidFill>
              </a:rPr>
              <a:t>on the premises of the cloud provider.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 u="sng">
              <a:solidFill>
                <a:srgbClr val="FF0000"/>
              </a:solidFill>
            </a:endParaRPr>
          </a:p>
        </p:txBody>
      </p:sp>
      <p:sp>
        <p:nvSpPr>
          <p:cNvPr id="606" name="Google Shape;606;p5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607" name="Google Shape;607;p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608" name="Google Shape;608;p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Public Cloud </a:t>
            </a:r>
            <a:br>
              <a:rPr lang="en-IN"/>
            </a:br>
            <a:endParaRPr/>
          </a:p>
        </p:txBody>
      </p:sp>
      <p:sp>
        <p:nvSpPr>
          <p:cNvPr id="614" name="Google Shape;614;p55"/>
          <p:cNvSpPr txBox="1"/>
          <p:nvPr>
            <p:ph idx="1" type="body"/>
          </p:nvPr>
        </p:nvSpPr>
        <p:spPr>
          <a:xfrm>
            <a:off x="457200" y="1124744"/>
            <a:ext cx="8229600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Examples of Public Cloud: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IN" sz="2400">
                <a:solidFill>
                  <a:schemeClr val="accent1"/>
                </a:solidFill>
              </a:rPr>
              <a:t>Google App Engine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IN" sz="2400">
                <a:solidFill>
                  <a:schemeClr val="accent1"/>
                </a:solidFill>
              </a:rPr>
              <a:t>Microsoft Windows Azure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IN" sz="2400">
                <a:solidFill>
                  <a:schemeClr val="accent1"/>
                </a:solidFill>
              </a:rPr>
              <a:t>IBM Smart Cloud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IN" sz="2400">
                <a:solidFill>
                  <a:schemeClr val="accent1"/>
                </a:solidFill>
              </a:rPr>
              <a:t>Amazon EC2 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615" name="Google Shape;615;p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616" name="Google Shape;616;p5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617" name="Google Shape;617;p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6"/>
          <p:cNvSpPr txBox="1"/>
          <p:nvPr>
            <p:ph type="title"/>
          </p:nvPr>
        </p:nvSpPr>
        <p:spPr>
          <a:xfrm>
            <a:off x="457200" y="0"/>
            <a:ext cx="8229600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Public Cloud </a:t>
            </a:r>
            <a:endParaRPr/>
          </a:p>
        </p:txBody>
      </p:sp>
      <p:sp>
        <p:nvSpPr>
          <p:cNvPr id="623" name="Google Shape;623;p56"/>
          <p:cNvSpPr txBox="1"/>
          <p:nvPr>
            <p:ph idx="1" type="body"/>
          </p:nvPr>
        </p:nvSpPr>
        <p:spPr>
          <a:xfrm>
            <a:off x="457200" y="540965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In Public setting, </a:t>
            </a:r>
            <a:r>
              <a:rPr lang="en-IN" sz="2400" u="sng"/>
              <a:t>the provider's computing and storage resources are potentially large; </a:t>
            </a:r>
            <a:endParaRPr sz="2400" u="sng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the </a:t>
            </a:r>
            <a:r>
              <a:rPr lang="en-IN" sz="2400">
                <a:solidFill>
                  <a:schemeClr val="accent1"/>
                </a:solidFill>
              </a:rPr>
              <a:t>communication links can be assumed to be implemented over the public Internet; </a:t>
            </a:r>
            <a:r>
              <a:rPr lang="en-IN" sz="2400"/>
              <a:t>and 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the cloud serves a diverse pool of clients (and possibly attackers). 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624" name="Google Shape;62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96952"/>
            <a:ext cx="9144000" cy="3312369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626" name="Google Shape;626;p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627" name="Google Shape;627;p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Private Cloud </a:t>
            </a:r>
            <a:endParaRPr/>
          </a:p>
        </p:txBody>
      </p:sp>
      <p:sp>
        <p:nvSpPr>
          <p:cNvPr id="633" name="Google Shape;633;p57"/>
          <p:cNvSpPr txBox="1"/>
          <p:nvPr>
            <p:ph idx="1" type="body"/>
          </p:nvPr>
        </p:nvSpPr>
        <p:spPr>
          <a:xfrm>
            <a:off x="457200" y="1556792"/>
            <a:ext cx="8229600" cy="4637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cloud infrastructure is provisioned for </a:t>
            </a:r>
            <a:r>
              <a:rPr lang="en-IN" sz="2400">
                <a:solidFill>
                  <a:srgbClr val="FF0000"/>
                </a:solidFill>
              </a:rPr>
              <a:t>exclusive use by a single organization comprising multiple consumers</a:t>
            </a:r>
            <a:r>
              <a:rPr lang="en-IN" sz="2400"/>
              <a:t> (e.g., business units). 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It may be </a:t>
            </a:r>
            <a:r>
              <a:rPr lang="en-IN" sz="2400" u="sng">
                <a:solidFill>
                  <a:srgbClr val="FF0000"/>
                </a:solidFill>
              </a:rPr>
              <a:t>owned, managed, and operated by the organization, a third party, or some combination of them, and </a:t>
            </a:r>
            <a:endParaRPr sz="2400" u="sng">
              <a:solidFill>
                <a:srgbClr val="FF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lang="en-IN" sz="2400" u="sng">
                <a:solidFill>
                  <a:srgbClr val="FF0000"/>
                </a:solidFill>
              </a:rPr>
              <a:t>it may exist on or off premises.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634" name="Google Shape;634;p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635" name="Google Shape;635;p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636" name="Google Shape;636;p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Private Cloud </a:t>
            </a:r>
            <a:endParaRPr/>
          </a:p>
        </p:txBody>
      </p:sp>
      <p:sp>
        <p:nvSpPr>
          <p:cNvPr id="642" name="Google Shape;642;p5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Contrary to popular belief, private cloud may exist off premises and can be managed by a third party. Thus, two private cloud scenarios exist, as follows: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•</a:t>
            </a:r>
            <a:r>
              <a:rPr lang="en-IN" sz="2400">
                <a:solidFill>
                  <a:srgbClr val="FF0000"/>
                </a:solidFill>
              </a:rPr>
              <a:t>On-site Private Cloud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lang="en-IN" sz="2400">
                <a:solidFill>
                  <a:srgbClr val="FF0000"/>
                </a:solidFill>
              </a:rPr>
              <a:t>–</a:t>
            </a:r>
            <a:r>
              <a:rPr lang="en-IN" sz="2400" u="sng">
                <a:solidFill>
                  <a:srgbClr val="FF0000"/>
                </a:solidFill>
              </a:rPr>
              <a:t>Applies to private clouds implemented at a customer’s premises.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•</a:t>
            </a:r>
            <a:r>
              <a:rPr lang="en-IN" sz="2400">
                <a:solidFill>
                  <a:srgbClr val="FF0000"/>
                </a:solidFill>
              </a:rPr>
              <a:t>Outsourced Private Cloud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lang="en-IN" sz="2400">
                <a:solidFill>
                  <a:srgbClr val="FF0000"/>
                </a:solidFill>
              </a:rPr>
              <a:t>–</a:t>
            </a:r>
            <a:r>
              <a:rPr lang="en-IN" sz="2400" u="sng">
                <a:solidFill>
                  <a:srgbClr val="FF0000"/>
                </a:solidFill>
              </a:rPr>
              <a:t>Applies to private clouds where the server side is outsourced to a hosting company. </a:t>
            </a:r>
            <a:endParaRPr/>
          </a:p>
        </p:txBody>
      </p:sp>
      <p:sp>
        <p:nvSpPr>
          <p:cNvPr id="643" name="Google Shape;643;p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644" name="Google Shape;644;p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645" name="Google Shape;645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Private Cloud </a:t>
            </a:r>
            <a:endParaRPr/>
          </a:p>
        </p:txBody>
      </p:sp>
      <p:sp>
        <p:nvSpPr>
          <p:cNvPr id="651" name="Google Shape;651;p59"/>
          <p:cNvSpPr txBox="1"/>
          <p:nvPr>
            <p:ph idx="1" type="body"/>
          </p:nvPr>
        </p:nvSpPr>
        <p:spPr>
          <a:xfrm>
            <a:off x="457200" y="1600200"/>
            <a:ext cx="8229600" cy="4637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/>
              <a:t>Examples of Private Cloud: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/>
              <a:t>–</a:t>
            </a:r>
            <a:r>
              <a:rPr lang="en-IN">
                <a:solidFill>
                  <a:schemeClr val="accent1"/>
                </a:solidFill>
              </a:rPr>
              <a:t>Eucalyptus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rPr lang="en-IN">
                <a:solidFill>
                  <a:schemeClr val="accent1"/>
                </a:solidFill>
              </a:rPr>
              <a:t>–Ubuntu Enterprise Cloud - UEC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rPr lang="en-IN">
                <a:solidFill>
                  <a:schemeClr val="accent1"/>
                </a:solidFill>
              </a:rPr>
              <a:t>–Amazon VPC (Virtual Private Cloud)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rPr lang="en-IN">
                <a:solidFill>
                  <a:schemeClr val="accent1"/>
                </a:solidFill>
              </a:rPr>
              <a:t>–VMware Cloud Infrastructure Suite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rPr lang="en-IN">
                <a:solidFill>
                  <a:schemeClr val="accent1"/>
                </a:solidFill>
              </a:rPr>
              <a:t>–Microsoft ECI data center</a:t>
            </a:r>
            <a:r>
              <a:rPr lang="en-IN"/>
              <a:t>. 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652" name="Google Shape;652;p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653" name="Google Shape;653;p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654" name="Google Shape;654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Essential Characteristics </a:t>
            </a:r>
            <a:endParaRPr/>
          </a:p>
        </p:txBody>
      </p:sp>
      <p:sp>
        <p:nvSpPr>
          <p:cNvPr id="137" name="Google Shape;137;p6"/>
          <p:cNvSpPr txBox="1"/>
          <p:nvPr>
            <p:ph idx="1" type="body"/>
          </p:nvPr>
        </p:nvSpPr>
        <p:spPr>
          <a:xfrm>
            <a:off x="457200" y="1268760"/>
            <a:ext cx="8229600" cy="48574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IN" sz="2400"/>
              <a:t>On-demand self-service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A consumer can unilaterally provision computing capabilities as needed automatically </a:t>
            </a:r>
            <a:r>
              <a:rPr lang="en-IN" sz="2400" u="sng"/>
              <a:t>without requiring human interaction with each service provider.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 </a:t>
            </a:r>
            <a:endParaRPr sz="2400"/>
          </a:p>
        </p:txBody>
      </p:sp>
      <p:sp>
        <p:nvSpPr>
          <p:cNvPr id="138" name="Google Shape;1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39" name="Google Shape;1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40" name="Google Shape;1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Community Cloud </a:t>
            </a:r>
            <a:endParaRPr/>
          </a:p>
        </p:txBody>
      </p:sp>
      <p:sp>
        <p:nvSpPr>
          <p:cNvPr id="660" name="Google Shape;660;p6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Cloud infrastructure is provisioned for </a:t>
            </a:r>
            <a:r>
              <a:rPr lang="en-IN" sz="2400">
                <a:solidFill>
                  <a:srgbClr val="FF0000"/>
                </a:solidFill>
              </a:rPr>
              <a:t>exclusive use by a specific community of consumers </a:t>
            </a:r>
            <a:endParaRPr sz="2400">
              <a:solidFill>
                <a:srgbClr val="FF0000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IN" sz="2400">
                <a:solidFill>
                  <a:srgbClr val="FF0000"/>
                </a:solidFill>
              </a:rPr>
              <a:t>from organizations that have shared concerns (e.g., mission, security requirements, policy, and compliance considerations). </a:t>
            </a:r>
            <a:endParaRPr sz="2400">
              <a:solidFill>
                <a:srgbClr val="FF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lang="en-IN" sz="2400">
                <a:solidFill>
                  <a:srgbClr val="FF0000"/>
                </a:solidFill>
              </a:rPr>
              <a:t>It may be owned, managed, and operated by </a:t>
            </a:r>
            <a:endParaRPr sz="2400">
              <a:solidFill>
                <a:srgbClr val="FF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lang="en-IN" sz="2400">
                <a:solidFill>
                  <a:srgbClr val="FF0000"/>
                </a:solidFill>
              </a:rPr>
              <a:t>one or more of the organizations in the community, 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lang="en-IN" sz="2400">
                <a:solidFill>
                  <a:srgbClr val="FF0000"/>
                </a:solidFill>
              </a:rPr>
              <a:t>a third party, or </a:t>
            </a:r>
            <a:endParaRPr sz="2400">
              <a:solidFill>
                <a:srgbClr val="FF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lang="en-IN" sz="2400">
                <a:solidFill>
                  <a:srgbClr val="FF0000"/>
                </a:solidFill>
              </a:rPr>
              <a:t>some combination of them, and </a:t>
            </a:r>
            <a:endParaRPr sz="2400">
              <a:solidFill>
                <a:srgbClr val="FF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lang="en-IN" sz="2400">
                <a:solidFill>
                  <a:srgbClr val="FF0000"/>
                </a:solidFill>
              </a:rPr>
              <a:t>it may exist on or off premises.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661" name="Google Shape;661;p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662" name="Google Shape;662;p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663" name="Google Shape;663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Community Cloud </a:t>
            </a:r>
            <a:endParaRPr/>
          </a:p>
        </p:txBody>
      </p:sp>
      <p:sp>
        <p:nvSpPr>
          <p:cNvPr id="669" name="Google Shape;669;p6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/>
              <a:t>Examples of Community Cloud: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</a:pPr>
            <a:r>
              <a:rPr lang="en-IN">
                <a:solidFill>
                  <a:schemeClr val="accent1"/>
                </a:solidFill>
              </a:rPr>
              <a:t>Google Apps for Government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</a:pPr>
            <a:r>
              <a:rPr lang="en-IN">
                <a:solidFill>
                  <a:schemeClr val="accent1"/>
                </a:solidFill>
              </a:rPr>
              <a:t>Microsoft Government Community Cloud 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670" name="Google Shape;670;p6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671" name="Google Shape;671;p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672" name="Google Shape;672;p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Hybrid Cloud </a:t>
            </a:r>
            <a:endParaRPr/>
          </a:p>
        </p:txBody>
      </p:sp>
      <p:sp>
        <p:nvSpPr>
          <p:cNvPr id="678" name="Google Shape;678;p6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The cloud infrastructure is a </a:t>
            </a:r>
            <a:r>
              <a:rPr lang="en-IN">
                <a:solidFill>
                  <a:srgbClr val="FF0000"/>
                </a:solidFill>
              </a:rPr>
              <a:t>composition of two or more distinct cloud infrastructures (private, community, or public) that remain unique entities, </a:t>
            </a:r>
            <a:endParaRPr>
              <a:solidFill>
                <a:srgbClr val="FF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IN">
                <a:solidFill>
                  <a:srgbClr val="FF0000"/>
                </a:solidFill>
              </a:rPr>
              <a:t>but are bound together by standardized or proprietary technology </a:t>
            </a:r>
            <a:r>
              <a:rPr lang="en-IN"/>
              <a:t>that enables data and application portability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679" name="Google Shape;679;p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680" name="Google Shape;680;p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681" name="Google Shape;681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Hybrid Cloud </a:t>
            </a:r>
            <a:endParaRPr/>
          </a:p>
        </p:txBody>
      </p:sp>
      <p:sp>
        <p:nvSpPr>
          <p:cNvPr id="687" name="Google Shape;687;p6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/>
              <a:t>Examples of Hybrid Cloud: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/>
              <a:t>–</a:t>
            </a:r>
            <a:r>
              <a:rPr lang="en-IN">
                <a:solidFill>
                  <a:schemeClr val="accent1"/>
                </a:solidFill>
              </a:rPr>
              <a:t>Windows Azure (capable of Hybrid Cloud)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rPr lang="en-IN">
                <a:solidFill>
                  <a:schemeClr val="accent1"/>
                </a:solidFill>
              </a:rPr>
              <a:t>–VMware vCloud (Hybrid Cloud Services) 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rPr lang="en-IN">
                <a:solidFill>
                  <a:schemeClr val="accent1"/>
                </a:solidFill>
              </a:rPr>
              <a:t>- Cloud Bursting for Load Balancing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88" name="Google Shape;688;p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689" name="Google Shape;689;p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690" name="Google Shape;690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Cloud Bursting for Load balancing</a:t>
            </a:r>
            <a:endParaRPr/>
          </a:p>
        </p:txBody>
      </p:sp>
      <p:sp>
        <p:nvSpPr>
          <p:cNvPr id="696" name="Google Shape;696;p6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Cloud bursting is a configuration which is set up between a private cloud and a public cloud to deal with </a:t>
            </a:r>
            <a:r>
              <a:rPr lang="en-IN" sz="2400" u="sng"/>
              <a:t>peaks in IT demand. </a:t>
            </a:r>
            <a:endParaRPr sz="2400" u="sng"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 u="sng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 u="sng"/>
              <a:t>If an organisation using a private cloud reaches 100 percent of its resource capacity, </a:t>
            </a:r>
            <a:endParaRPr sz="2400" u="sng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 u="sng"/>
              <a:t>the overflow traffic is directed to a public cloud so there is no interruption of services.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It is the ability to allocate resources across various public and private clouds as an organization's needs change.</a:t>
            </a:r>
            <a:endParaRPr/>
          </a:p>
        </p:txBody>
      </p:sp>
      <p:sp>
        <p:nvSpPr>
          <p:cNvPr id="697" name="Google Shape;697;p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698" name="Google Shape;698;p6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699" name="Google Shape;699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5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Hybrid Cloud </a:t>
            </a:r>
            <a:endParaRPr/>
          </a:p>
        </p:txBody>
      </p:sp>
      <p:sp>
        <p:nvSpPr>
          <p:cNvPr id="705" name="Google Shape;705;p65"/>
          <p:cNvSpPr txBox="1"/>
          <p:nvPr>
            <p:ph idx="1" type="body"/>
          </p:nvPr>
        </p:nvSpPr>
        <p:spPr>
          <a:xfrm>
            <a:off x="457200" y="836712"/>
            <a:ext cx="8229600" cy="2692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/>
              <a:t>•</a:t>
            </a:r>
            <a:r>
              <a:rPr lang="en-IN" sz="2400"/>
              <a:t>A hybrid cloud is </a:t>
            </a:r>
            <a:r>
              <a:rPr lang="en-IN" sz="2400">
                <a:solidFill>
                  <a:srgbClr val="FF0000"/>
                </a:solidFill>
              </a:rPr>
              <a:t>composed of two or more private, community, or public clouds.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•They have significant </a:t>
            </a:r>
            <a:r>
              <a:rPr lang="en-IN" sz="2400">
                <a:solidFill>
                  <a:srgbClr val="FF0000"/>
                </a:solidFill>
              </a:rPr>
              <a:t>variations in performance, reliability, and security properties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–"/>
            </a:pPr>
            <a:r>
              <a:rPr lang="en-IN" sz="2000">
                <a:solidFill>
                  <a:srgbClr val="FF0000"/>
                </a:solidFill>
              </a:rPr>
              <a:t>depending upon the type of cloud chosen to build hybrid cloud.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706" name="Google Shape;70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588" y="3356992"/>
            <a:ext cx="8124825" cy="273630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708" name="Google Shape;708;p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709" name="Google Shape;709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Hybrid Cloud </a:t>
            </a:r>
            <a:endParaRPr/>
          </a:p>
        </p:txBody>
      </p:sp>
      <p:sp>
        <p:nvSpPr>
          <p:cNvPr id="715" name="Google Shape;715;p6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/>
              <a:t>•</a:t>
            </a:r>
            <a:r>
              <a:rPr lang="en-IN" sz="2400"/>
              <a:t>A hybrid cloud can be </a:t>
            </a:r>
            <a:r>
              <a:rPr lang="en-IN" sz="2400">
                <a:solidFill>
                  <a:srgbClr val="FF0000"/>
                </a:solidFill>
              </a:rPr>
              <a:t>extremely complex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•A hybrid cloud may </a:t>
            </a:r>
            <a:r>
              <a:rPr lang="en-IN" sz="2400" u="sng">
                <a:solidFill>
                  <a:srgbClr val="FF0000"/>
                </a:solidFill>
              </a:rPr>
              <a:t>change over time with constituent clouds joining and leaving</a:t>
            </a:r>
            <a:r>
              <a:rPr lang="en-IN" sz="2400" u="sng"/>
              <a:t>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716" name="Google Shape;716;p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717" name="Google Shape;717;p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718" name="Google Shape;718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24" name="Google Shape;724;p6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725" name="Google Shape;725;p67"/>
          <p:cNvPicPr preferRelativeResize="0"/>
          <p:nvPr/>
        </p:nvPicPr>
        <p:blipFill rotWithShape="1">
          <a:blip r:embed="rId3">
            <a:alphaModFix/>
          </a:blip>
          <a:srcRect b="22419" l="27297" r="23281" t="30153"/>
          <a:stretch/>
        </p:blipFill>
        <p:spPr>
          <a:xfrm>
            <a:off x="35496" y="377371"/>
            <a:ext cx="4699248" cy="3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7"/>
          <p:cNvPicPr preferRelativeResize="0"/>
          <p:nvPr/>
        </p:nvPicPr>
        <p:blipFill rotWithShape="1">
          <a:blip r:embed="rId4">
            <a:alphaModFix/>
          </a:blip>
          <a:srcRect b="21422" l="33479" r="28703" t="34456"/>
          <a:stretch/>
        </p:blipFill>
        <p:spPr>
          <a:xfrm>
            <a:off x="107504" y="3585926"/>
            <a:ext cx="4464497" cy="32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7"/>
          <p:cNvPicPr preferRelativeResize="0"/>
          <p:nvPr/>
        </p:nvPicPr>
        <p:blipFill rotWithShape="1">
          <a:blip r:embed="rId5">
            <a:alphaModFix/>
          </a:blip>
          <a:srcRect b="17311" l="27466" r="26574" t="38443"/>
          <a:stretch/>
        </p:blipFill>
        <p:spPr>
          <a:xfrm>
            <a:off x="4749306" y="332656"/>
            <a:ext cx="4359198" cy="315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67"/>
          <p:cNvPicPr preferRelativeResize="0"/>
          <p:nvPr/>
        </p:nvPicPr>
        <p:blipFill rotWithShape="1">
          <a:blip r:embed="rId6">
            <a:alphaModFix/>
          </a:blip>
          <a:srcRect b="6398" l="28694" r="28358" t="52144"/>
          <a:stretch/>
        </p:blipFill>
        <p:spPr>
          <a:xfrm>
            <a:off x="4572000" y="3585926"/>
            <a:ext cx="4608512" cy="32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730" name="Google Shape;730;p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731" name="Google Shape;731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37" name="Google Shape;737;p6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738" name="Google Shape;73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588" y="549275"/>
            <a:ext cx="8437562" cy="5883275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740" name="Google Shape;740;p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741" name="Google Shape;741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Evolutionary trend</a:t>
            </a:r>
            <a:endParaRPr/>
          </a:p>
        </p:txBody>
      </p:sp>
      <p:pic>
        <p:nvPicPr>
          <p:cNvPr id="747" name="Google Shape;747;p6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592" y="1412776"/>
            <a:ext cx="7200800" cy="4208264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749" name="Google Shape;749;p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Essential Characteristics </a:t>
            </a:r>
            <a:endParaRPr/>
          </a:p>
        </p:txBody>
      </p:sp>
      <p:sp>
        <p:nvSpPr>
          <p:cNvPr id="146" name="Google Shape;146;p7"/>
          <p:cNvSpPr txBox="1"/>
          <p:nvPr>
            <p:ph idx="1" type="body"/>
          </p:nvPr>
        </p:nvSpPr>
        <p:spPr>
          <a:xfrm>
            <a:off x="457200" y="1268760"/>
            <a:ext cx="8229600" cy="48574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IN" sz="2400"/>
              <a:t>Broad network access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Capabilities are available over the network and accessed through standard mechanisms that promote use by </a:t>
            </a:r>
            <a:r>
              <a:rPr lang="en-IN" sz="2400" u="sng"/>
              <a:t>heterogeneous thin or thick client platforms (e.g., mobile phones, tablets, laptops, and workstations).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47" name="Google Shape;1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48" name="Google Shape;1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49" name="Google Shape;1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HPC</a:t>
            </a:r>
            <a:endParaRPr/>
          </a:p>
        </p:txBody>
      </p:sp>
      <p:sp>
        <p:nvSpPr>
          <p:cNvPr id="755" name="Google Shape;755;p7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HPC systems emphasize the </a:t>
            </a:r>
            <a:r>
              <a:rPr lang="en-IN" sz="2400">
                <a:solidFill>
                  <a:schemeClr val="accent1"/>
                </a:solidFill>
              </a:rPr>
              <a:t>raw speed performance.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speed of HPC systems has increased from Gflops (early 1990s) to Pflops (2010).</a:t>
            </a:r>
            <a:endParaRPr/>
          </a:p>
        </p:txBody>
      </p:sp>
      <p:sp>
        <p:nvSpPr>
          <p:cNvPr id="756" name="Google Shape;756;p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757" name="Google Shape;757;p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2" name="Google Shape;762;p71"/>
          <p:cNvGraphicFramePr/>
          <p:nvPr/>
        </p:nvGraphicFramePr>
        <p:xfrm>
          <a:off x="481513" y="22172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{AD4ADCE5-D836-4F1F-8165-CB64233EB311}</a:tableStyleId>
              </a:tblPr>
              <a:tblGrid>
                <a:gridCol w="2743200"/>
                <a:gridCol w="2743200"/>
                <a:gridCol w="2743200"/>
              </a:tblGrid>
              <a:tr h="349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Name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Unit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Value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  <a:tr h="349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kiloFLOPS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kFLOPS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10</a:t>
                      </a:r>
                      <a:r>
                        <a:rPr baseline="30000" lang="en-IN" sz="1800" u="none" cap="none" strike="noStrike"/>
                        <a:t>3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  <a:tr h="349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megaFLOPS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MFLOPS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10</a:t>
                      </a:r>
                      <a:r>
                        <a:rPr baseline="30000" lang="en-IN" sz="1800" u="none" cap="none" strike="noStrike"/>
                        <a:t>6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  <a:tr h="349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gigaFLOPS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GFLOPS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10</a:t>
                      </a:r>
                      <a:r>
                        <a:rPr baseline="30000" lang="en-IN" sz="1800" u="none" cap="none" strike="noStrike"/>
                        <a:t>9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  <a:tr h="349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teraFLOPS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TFLOPS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10</a:t>
                      </a:r>
                      <a:r>
                        <a:rPr baseline="30000" lang="en-IN" sz="1800" u="none" cap="none" strike="noStrike"/>
                        <a:t>12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  <a:tr h="349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petaFLOPS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PFLOPS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10</a:t>
                      </a:r>
                      <a:r>
                        <a:rPr baseline="30000" lang="en-IN" sz="1800" u="none" cap="none" strike="noStrike"/>
                        <a:t>15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  <a:tr h="349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exaFLOPS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EFLOPS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10</a:t>
                      </a:r>
                      <a:r>
                        <a:rPr baseline="30000" lang="en-IN" sz="1800" u="none" cap="none" strike="noStrike"/>
                        <a:t>18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  <a:tr h="349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zettaFLOPS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ZFLOPS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10</a:t>
                      </a:r>
                      <a:r>
                        <a:rPr baseline="30000" lang="en-IN" sz="1800" u="none" cap="none" strike="noStrike"/>
                        <a:t>21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  <a:tr h="349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yottaFLOPS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YFLOPS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/>
                        <a:t>10</a:t>
                      </a:r>
                      <a:r>
                        <a:rPr baseline="30000" lang="en-IN" sz="1800" u="none" cap="none" strike="noStrike"/>
                        <a:t>24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763" name="Google Shape;763;p71"/>
          <p:cNvSpPr txBox="1"/>
          <p:nvPr/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71"/>
          <p:cNvSpPr txBox="1"/>
          <p:nvPr/>
        </p:nvSpPr>
        <p:spPr>
          <a:xfrm>
            <a:off x="609600" y="188640"/>
            <a:ext cx="8229600" cy="2952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I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FLOPS-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I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computing, floating point operations per second (FLOPS) is a measure of computer performance, useful in fields of scientific computations.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766" name="Google Shape;766;p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HTC</a:t>
            </a:r>
            <a:endParaRPr/>
          </a:p>
        </p:txBody>
      </p:sp>
      <p:sp>
        <p:nvSpPr>
          <p:cNvPr id="772" name="Google Shape;772;p7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High Throughput Computing.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HTC pays more attention to High flux computing.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High flux computing application is in </a:t>
            </a:r>
            <a:r>
              <a:rPr lang="en-IN" sz="2400">
                <a:solidFill>
                  <a:schemeClr val="accent1"/>
                </a:solidFill>
              </a:rPr>
              <a:t>Internet searches and web services </a:t>
            </a:r>
            <a:r>
              <a:rPr lang="en-IN" sz="2400"/>
              <a:t>by millions or more users simultaneously.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performance goals thus shifts to measure </a:t>
            </a:r>
            <a:r>
              <a:rPr lang="en-IN" sz="2400">
                <a:solidFill>
                  <a:schemeClr val="accent1"/>
                </a:solidFill>
              </a:rPr>
              <a:t>high throughput or the number of tasks completed per unit of time.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73" name="Google Shape;773;p7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774" name="Google Shape;774;p7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3"/>
          <p:cNvSpPr txBox="1"/>
          <p:nvPr>
            <p:ph type="title"/>
          </p:nvPr>
        </p:nvSpPr>
        <p:spPr>
          <a:xfrm>
            <a:off x="539552" y="0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HPC vs HTC</a:t>
            </a:r>
            <a:endParaRPr/>
          </a:p>
        </p:txBody>
      </p:sp>
      <p:sp>
        <p:nvSpPr>
          <p:cNvPr id="780" name="Google Shape;780;p73"/>
          <p:cNvSpPr txBox="1"/>
          <p:nvPr>
            <p:ph idx="1" type="body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00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HPC tasks are characterized as needing </a:t>
            </a:r>
            <a:r>
              <a:rPr b="1" lang="en-IN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amounts of computing power for short periods of time, </a:t>
            </a:r>
            <a:endParaRPr b="1" sz="2400" u="sng"/>
          </a:p>
          <a:p>
            <a:pPr indent="-342900" lvl="0" marL="3429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HTC tasks also require </a:t>
            </a:r>
            <a:r>
              <a:rPr b="1" lang="en-IN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amounts of computing, but for much longer times (months and years, rather than hours and days). </a:t>
            </a:r>
            <a:endParaRPr/>
          </a:p>
          <a:p>
            <a:pPr indent="-201930" lvl="0" marL="3429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HPC environments are often </a:t>
            </a:r>
            <a:r>
              <a:rPr b="1" lang="en-IN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measured in terms of FLOPS.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HTC community, however, is not concerned about operations per second, but </a:t>
            </a:r>
            <a:r>
              <a:rPr b="1" lang="en-IN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rather operations per month or per year. </a:t>
            </a:r>
            <a:endParaRPr b="1" sz="2400" u="sng"/>
          </a:p>
          <a:p>
            <a:pPr indent="-201930" lvl="0" marL="3429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Therefore, the HTC field is more interested in </a:t>
            </a:r>
            <a:r>
              <a:rPr b="1" lang="en-IN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jobs can be completed over a long period of time instead of how fast. </a:t>
            </a:r>
            <a:endParaRPr/>
          </a:p>
        </p:txBody>
      </p:sp>
      <p:sp>
        <p:nvSpPr>
          <p:cNvPr id="781" name="Google Shape;781;p7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782" name="Google Shape;782;p7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783" name="Google Shape;783;p73"/>
          <p:cNvSpPr/>
          <p:nvPr/>
        </p:nvSpPr>
        <p:spPr>
          <a:xfrm>
            <a:off x="467544" y="6183405"/>
            <a:ext cx="8208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Courtesy: https://en.wikipedia.org/wiki/High-throughput_computing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On HPC Side-</a:t>
            </a:r>
            <a:br>
              <a:rPr lang="en-IN"/>
            </a:br>
            <a:endParaRPr/>
          </a:p>
        </p:txBody>
      </p:sp>
      <p:sp>
        <p:nvSpPr>
          <p:cNvPr id="789" name="Google Shape;789;p74"/>
          <p:cNvSpPr txBox="1"/>
          <p:nvPr>
            <p:ph idx="1" type="body"/>
          </p:nvPr>
        </p:nvSpPr>
        <p:spPr>
          <a:xfrm>
            <a:off x="323528" y="1268760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/>
              <a:t>On the HPC side, Supercomputers or MPPs (Massively Parallel  Processors) are gradually replaced by clusters of Co-operative computers out of desire to </a:t>
            </a:r>
            <a:r>
              <a:rPr b="1" lang="en-IN" sz="2200" u="sng"/>
              <a:t>share computing resources.</a:t>
            </a:r>
            <a:endParaRPr/>
          </a:p>
        </p:txBody>
      </p:sp>
      <p:sp>
        <p:nvSpPr>
          <p:cNvPr id="790" name="Google Shape;790;p7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791" name="Google Shape;791;p7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pic>
        <p:nvPicPr>
          <p:cNvPr id="792" name="Google Shape;79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412776"/>
            <a:ext cx="4392488" cy="4208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On HPC Side-</a:t>
            </a:r>
            <a:br>
              <a:rPr lang="en-IN"/>
            </a:br>
            <a:endParaRPr/>
          </a:p>
        </p:txBody>
      </p:sp>
      <p:sp>
        <p:nvSpPr>
          <p:cNvPr id="798" name="Google Shape;798;p75"/>
          <p:cNvSpPr txBox="1"/>
          <p:nvPr>
            <p:ph idx="1" type="body"/>
          </p:nvPr>
        </p:nvSpPr>
        <p:spPr>
          <a:xfrm>
            <a:off x="323528" y="1268760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/>
              <a:t>Clusters are collection of homogenous compute nodes that are physically connected in </a:t>
            </a:r>
            <a:r>
              <a:rPr b="1" lang="en-IN" sz="2200" u="sng"/>
              <a:t>close range to one another.</a:t>
            </a:r>
            <a:endParaRPr/>
          </a:p>
          <a:p>
            <a:pPr indent="-2032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b="1" sz="2200" u="sng"/>
          </a:p>
        </p:txBody>
      </p:sp>
      <p:sp>
        <p:nvSpPr>
          <p:cNvPr id="799" name="Google Shape;799;p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800" name="Google Shape;800;p7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pic>
        <p:nvPicPr>
          <p:cNvPr id="801" name="Google Shape;80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412776"/>
            <a:ext cx="4392488" cy="4208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On HTC Side-</a:t>
            </a:r>
            <a:endParaRPr/>
          </a:p>
        </p:txBody>
      </p:sp>
      <p:sp>
        <p:nvSpPr>
          <p:cNvPr id="807" name="Google Shape;807;p76"/>
          <p:cNvSpPr txBox="1"/>
          <p:nvPr>
            <p:ph idx="1" type="body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/>
              <a:t>P2P(Peer 2 Peer networks) are formed for distributed file sharing and content delivery applications.</a:t>
            </a:r>
            <a:endParaRPr/>
          </a:p>
          <a:p>
            <a:pPr indent="-2032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/>
              <a:t>P2P is built over many client machines and </a:t>
            </a:r>
            <a:r>
              <a:rPr b="1" lang="en-IN" sz="2200" u="sng"/>
              <a:t>are globally distributed in nature.</a:t>
            </a:r>
            <a:endParaRPr/>
          </a:p>
          <a:p>
            <a:pPr indent="-2032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/>
              <a:t>P2P,Cloud computing and Web Services platforms are more focussed on HTC applications.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808" name="Google Shape;808;p7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809" name="Google Shape;809;p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pic>
        <p:nvPicPr>
          <p:cNvPr id="810" name="Google Shape;81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412776"/>
            <a:ext cx="4392488" cy="4208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7"/>
          <p:cNvSpPr txBox="1"/>
          <p:nvPr>
            <p:ph idx="1" type="body"/>
          </p:nvPr>
        </p:nvSpPr>
        <p:spPr>
          <a:xfrm>
            <a:off x="385192" y="98072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 u="sng"/>
              <a:t>Clustering and P2P lead to development of Computational and data grids.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816" name="Google Shape;81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592" y="2132856"/>
            <a:ext cx="7200800" cy="4208264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7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818" name="Google Shape;818;p7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8"/>
          <p:cNvSpPr txBox="1"/>
          <p:nvPr>
            <p:ph idx="1" type="body"/>
          </p:nvPr>
        </p:nvSpPr>
        <p:spPr>
          <a:xfrm>
            <a:off x="457200" y="260648"/>
            <a:ext cx="4038600" cy="5865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IN" sz="2000"/>
              <a:t>Compute grid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Compute grids allow you to take a computation, optionally split it into multiple parts, and execute them on different grid nodes in parallel. </a:t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Computation will perform faster as it now can use resources from all grid nodes in parallel. </a:t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Features include-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b="1" lang="en-IN" sz="1600"/>
              <a:t>load balancing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b="1" lang="en-IN" sz="1600"/>
              <a:t>fail-over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b="1" lang="en-IN" sz="1600"/>
              <a:t>grid events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b="1" lang="en-IN" sz="1600"/>
              <a:t>node metrics</a:t>
            </a:r>
            <a:endParaRPr sz="1600"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824" name="Google Shape;824;p78"/>
          <p:cNvSpPr txBox="1"/>
          <p:nvPr>
            <p:ph idx="2" type="body"/>
          </p:nvPr>
        </p:nvSpPr>
        <p:spPr>
          <a:xfrm>
            <a:off x="4648200" y="332656"/>
            <a:ext cx="4038600" cy="5793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IN" sz="2000"/>
              <a:t>Data grid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Data grids allow you to distribute your data across the grid. </a:t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The main goal of data grid is to provide as much data as possible from memory on every grid node and to ensure data coherency.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Features include-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b="1" lang="en-IN" sz="1600"/>
              <a:t>data replication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b="1" lang="en-IN" sz="1600"/>
              <a:t>data backups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b="1" lang="en-IN" sz="1600"/>
              <a:t>data affinity/partitioning</a:t>
            </a:r>
            <a:endParaRPr sz="1600"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825" name="Google Shape;825;p7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826" name="Google Shape;826;p7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How is Grid Computing Used?</a:t>
            </a:r>
            <a:endParaRPr/>
          </a:p>
        </p:txBody>
      </p:sp>
      <p:sp>
        <p:nvSpPr>
          <p:cNvPr id="832" name="Google Shape;832;p7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All computing resources do not have to work on the same specific task, but can work on sub-tasks that collectively make up the end goal.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 u="sng"/>
              <a:t>For example,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 u="sng"/>
              <a:t>A research team might analyze weather patterns in the North Atlantic region, </a:t>
            </a:r>
            <a:endParaRPr b="1" sz="2400" u="sng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 u="sng"/>
              <a:t>Another team analyzes the south Atlantic region, </a:t>
            </a:r>
            <a:endParaRPr b="1" sz="2400" u="sng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 u="sng"/>
              <a:t>Both results can be combined to deliver a complete picture of Atlantic weather patterns.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 u="sng"/>
          </a:p>
        </p:txBody>
      </p:sp>
      <p:sp>
        <p:nvSpPr>
          <p:cNvPr id="833" name="Google Shape;833;p7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834" name="Google Shape;834;p7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Essential Characteristics </a:t>
            </a:r>
            <a:endParaRPr/>
          </a:p>
        </p:txBody>
      </p:sp>
      <p:sp>
        <p:nvSpPr>
          <p:cNvPr id="155" name="Google Shape;155;p8"/>
          <p:cNvSpPr txBox="1"/>
          <p:nvPr>
            <p:ph idx="1" type="body"/>
          </p:nvPr>
        </p:nvSpPr>
        <p:spPr>
          <a:xfrm>
            <a:off x="457200" y="1268760"/>
            <a:ext cx="8229600" cy="48574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IN" sz="2400"/>
              <a:t>Resource pooling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The provider’s computing</a:t>
            </a:r>
            <a:r>
              <a:rPr lang="en-IN" sz="2400" u="sng"/>
              <a:t> resources are pooled to serve multiple consumers </a:t>
            </a:r>
            <a:r>
              <a:rPr lang="en-IN" sz="2400"/>
              <a:t>using a multi-tenant model, with different physical and virtual resources dynamically assigned and reassigned according to consumer demand.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56" name="Google Shape;156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57" name="Google Shape;157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58" name="Google Shape;158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8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How is Grid Computing Used?</a:t>
            </a:r>
            <a:endParaRPr/>
          </a:p>
        </p:txBody>
      </p:sp>
      <p:sp>
        <p:nvSpPr>
          <p:cNvPr id="840" name="Google Shape;840;p8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Grid computing is especially useful when 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different subject matter experts need to collaborate on a project but 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do not necessarily have the means to immediately share data and computing resources in a single site. </a:t>
            </a:r>
            <a:endParaRPr sz="2400"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By joining forces despite the geographical distance,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distributed teams are able to leverage their own resources that contribute to a bigger effort. </a:t>
            </a:r>
            <a:endParaRPr sz="2400"/>
          </a:p>
        </p:txBody>
      </p:sp>
      <p:sp>
        <p:nvSpPr>
          <p:cNvPr id="841" name="Google Shape;841;p8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842" name="Google Shape;842;p8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3 New Computing Paradigms</a:t>
            </a:r>
            <a:endParaRPr/>
          </a:p>
        </p:txBody>
      </p:sp>
      <p:sp>
        <p:nvSpPr>
          <p:cNvPr id="848" name="Google Shape;848;p8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Internet Clouds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Internet of things(IOT)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Web 2.0 services</a:t>
            </a:r>
            <a:endParaRPr/>
          </a:p>
        </p:txBody>
      </p:sp>
      <p:sp>
        <p:nvSpPr>
          <p:cNvPr id="849" name="Google Shape;849;p8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850" name="Google Shape;850;p8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pic>
        <p:nvPicPr>
          <p:cNvPr id="851" name="Google Shape;85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412776"/>
            <a:ext cx="4392488" cy="4208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8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3 New Computing Paradigms</a:t>
            </a:r>
            <a:endParaRPr/>
          </a:p>
        </p:txBody>
      </p:sp>
      <p:sp>
        <p:nvSpPr>
          <p:cNvPr id="857" name="Google Shape;857;p8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maturity of </a:t>
            </a:r>
            <a:r>
              <a:rPr lang="en-IN" sz="2400">
                <a:solidFill>
                  <a:schemeClr val="accent1"/>
                </a:solidFill>
              </a:rPr>
              <a:t>Radio frequency Identification(RFID), Global Positioning System(GPS) and sensor technologies </a:t>
            </a:r>
            <a:r>
              <a:rPr lang="en-IN" sz="2400"/>
              <a:t>has triggered the development of the </a:t>
            </a:r>
            <a:r>
              <a:rPr lang="en-IN" sz="2400">
                <a:solidFill>
                  <a:schemeClr val="accent1"/>
                </a:solidFill>
              </a:rPr>
              <a:t>Internet of things(IOT)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With the Introduction of </a:t>
            </a:r>
            <a:r>
              <a:rPr lang="en-IN" sz="2400">
                <a:solidFill>
                  <a:schemeClr val="accent1"/>
                </a:solidFill>
              </a:rPr>
              <a:t>SOA</a:t>
            </a:r>
            <a:r>
              <a:rPr lang="en-IN" sz="2400"/>
              <a:t>, </a:t>
            </a:r>
            <a:r>
              <a:rPr lang="en-IN" sz="2400">
                <a:solidFill>
                  <a:schemeClr val="accent1"/>
                </a:solidFill>
              </a:rPr>
              <a:t>Web Services </a:t>
            </a:r>
            <a:r>
              <a:rPr lang="en-IN" sz="2400"/>
              <a:t>became available.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Advances in </a:t>
            </a:r>
            <a:r>
              <a:rPr lang="en-IN" sz="2400">
                <a:solidFill>
                  <a:schemeClr val="accent1"/>
                </a:solidFill>
              </a:rPr>
              <a:t>Virtualization</a:t>
            </a:r>
            <a:r>
              <a:rPr lang="en-IN" sz="2400"/>
              <a:t> led to the growth of Internet </a:t>
            </a:r>
            <a:r>
              <a:rPr lang="en-IN" sz="2400">
                <a:solidFill>
                  <a:schemeClr val="accent1"/>
                </a:solidFill>
              </a:rPr>
              <a:t>Clouds</a:t>
            </a:r>
            <a:r>
              <a:rPr lang="en-IN" sz="2400"/>
              <a:t>.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858" name="Google Shape;858;p8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859" name="Google Shape;859;p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860" name="Google Shape;860;p82"/>
          <p:cNvSpPr/>
          <p:nvPr/>
        </p:nvSpPr>
        <p:spPr>
          <a:xfrm rot="1376542">
            <a:off x="4966885" y="1118228"/>
            <a:ext cx="3085561" cy="80493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82"/>
          <p:cNvSpPr/>
          <p:nvPr/>
        </p:nvSpPr>
        <p:spPr>
          <a:xfrm>
            <a:off x="4211960" y="3501008"/>
            <a:ext cx="720080" cy="216024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82"/>
          <p:cNvSpPr/>
          <p:nvPr/>
        </p:nvSpPr>
        <p:spPr>
          <a:xfrm rot="3982892">
            <a:off x="2079809" y="4866504"/>
            <a:ext cx="474300" cy="1030204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IN" sz="3200"/>
              <a:t>Building cloud computing environments</a:t>
            </a:r>
            <a:endParaRPr/>
          </a:p>
        </p:txBody>
      </p:sp>
      <p:sp>
        <p:nvSpPr>
          <p:cNvPr id="868" name="Google Shape;868;p8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The creation of cloud computing environments encompasses both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Application development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Infrastructure and system development</a:t>
            </a:r>
            <a:endParaRPr/>
          </a:p>
        </p:txBody>
      </p:sp>
      <p:sp>
        <p:nvSpPr>
          <p:cNvPr id="869" name="Google Shape;869;p8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870" name="Google Shape;870;p8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871" name="Google Shape;871;p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8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IN" sz="3200"/>
              <a:t>Building cloud computing environments</a:t>
            </a:r>
            <a:endParaRPr/>
          </a:p>
        </p:txBody>
      </p:sp>
      <p:sp>
        <p:nvSpPr>
          <p:cNvPr id="877" name="Google Shape;877;p8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The creation of cloud computing environments encompasses both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Application development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the development of applications and systems that leverage cloud computing solutions and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Infrastructure and system development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the creation of frameworks, platforms, and infrastructures delivering cloud computing services</a:t>
            </a:r>
            <a:endParaRPr b="1" sz="2400"/>
          </a:p>
        </p:txBody>
      </p:sp>
      <p:sp>
        <p:nvSpPr>
          <p:cNvPr id="878" name="Google Shape;878;p8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879" name="Google Shape;879;p8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880" name="Google Shape;880;p8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8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IN" sz="3200"/>
              <a:t>Application development</a:t>
            </a:r>
            <a:endParaRPr/>
          </a:p>
        </p:txBody>
      </p:sp>
      <p:sp>
        <p:nvSpPr>
          <p:cNvPr id="886" name="Google Shape;886;p8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Applications that leverage cloud computing benefit from its </a:t>
            </a:r>
            <a:r>
              <a:rPr b="1" lang="en-IN" sz="2400"/>
              <a:t>capability to dynamically scale on demand. </a:t>
            </a:r>
            <a:endParaRPr b="1"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One class of applications is that of </a:t>
            </a:r>
            <a:r>
              <a:rPr b="1" lang="en-IN" sz="2400"/>
              <a:t>Web applications. </a:t>
            </a:r>
            <a:endParaRPr b="1"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Their performance is mostly </a:t>
            </a:r>
            <a:r>
              <a:rPr b="1" lang="en-IN" sz="2400"/>
              <a:t>influenced by the workload generated by varying user demands. </a:t>
            </a:r>
            <a:endParaRPr b="1"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Web has become a platform for developing rich and complex applications, </a:t>
            </a:r>
            <a:r>
              <a:rPr b="1" lang="en-IN" sz="2400"/>
              <a:t>including enterprise applications for service delivery and user interaction.</a:t>
            </a:r>
            <a:endParaRPr b="1" sz="2400"/>
          </a:p>
        </p:txBody>
      </p:sp>
      <p:sp>
        <p:nvSpPr>
          <p:cNvPr id="887" name="Google Shape;887;p8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888" name="Google Shape;888;p8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889" name="Google Shape;889;p8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8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IN" sz="3200"/>
              <a:t>Application development</a:t>
            </a:r>
            <a:endParaRPr/>
          </a:p>
        </p:txBody>
      </p:sp>
      <p:sp>
        <p:nvSpPr>
          <p:cNvPr id="895" name="Google Shape;895;p8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Another class of applications that can potentially gain considerable advantage by leveraging cloud computing is represented by </a:t>
            </a:r>
            <a:r>
              <a:rPr b="1" lang="en-IN" sz="2400"/>
              <a:t>resource-intensive applications</a:t>
            </a:r>
            <a:r>
              <a:rPr lang="en-IN" sz="2400"/>
              <a:t>.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These can be either </a:t>
            </a:r>
            <a:r>
              <a:rPr b="1" lang="en-IN" sz="2400"/>
              <a:t>data intensive or compute-intensive applications. </a:t>
            </a:r>
            <a:endParaRPr b="1"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In both cases, </a:t>
            </a:r>
            <a:r>
              <a:rPr b="1" lang="en-IN" sz="2400"/>
              <a:t>considerable amounts of resources are required to complete execution in a reasonable timeframe. </a:t>
            </a:r>
            <a:endParaRPr b="1"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It is worth noticing that these </a:t>
            </a:r>
            <a:r>
              <a:rPr b="1" lang="en-IN" sz="2400"/>
              <a:t>large amounts of resources are not needed constantly or for a long duration. </a:t>
            </a:r>
            <a:endParaRPr b="1" sz="2400"/>
          </a:p>
        </p:txBody>
      </p:sp>
      <p:sp>
        <p:nvSpPr>
          <p:cNvPr id="896" name="Google Shape;896;p8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897" name="Google Shape;897;p8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898" name="Google Shape;898;p8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8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IN" sz="3200"/>
              <a:t>Application development</a:t>
            </a:r>
            <a:endParaRPr/>
          </a:p>
        </p:txBody>
      </p:sp>
      <p:sp>
        <p:nvSpPr>
          <p:cNvPr id="904" name="Google Shape;904;p8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For example, </a:t>
            </a:r>
            <a:r>
              <a:rPr b="1" lang="en-IN" sz="2400"/>
              <a:t>scientific applications can require huge computing capacity to perform large-scale experiments once in a while</a:t>
            </a:r>
            <a:r>
              <a:rPr lang="en-IN" sz="2400"/>
              <a:t>, so it is not feasible to buy the infrastructure supporting them.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In this case, cloud computing can be the solution.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Resource-intensive applications are not interactive and they are mostly characterized by batch processing.</a:t>
            </a:r>
            <a:endParaRPr b="1" sz="2400"/>
          </a:p>
        </p:txBody>
      </p:sp>
      <p:sp>
        <p:nvSpPr>
          <p:cNvPr id="905" name="Google Shape;905;p8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906" name="Google Shape;906;p8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907" name="Google Shape;907;p8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8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IN" sz="3200"/>
              <a:t>Infrastructure and system development</a:t>
            </a:r>
            <a:endParaRPr b="1" sz="3200"/>
          </a:p>
        </p:txBody>
      </p:sp>
      <p:sp>
        <p:nvSpPr>
          <p:cNvPr id="913" name="Google Shape;913;p8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Cloud computing provides a solution for on-demand and dynamic scaling across the entire stack of computing.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This is achieved by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(a) providing methods for renting compute power, storage, and networking;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(b) offering runtime environments designed for scalability and dynamic sizing; and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(c) providing application services that mimic the behavior of desktop applications but that are completely hosted and managed on the provider side.</a:t>
            </a:r>
            <a:endParaRPr/>
          </a:p>
        </p:txBody>
      </p:sp>
      <p:sp>
        <p:nvSpPr>
          <p:cNvPr id="914" name="Google Shape;914;p8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915" name="Google Shape;915;p8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916" name="Google Shape;916;p8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IN" sz="3200"/>
              <a:t>Infrastructure and system development</a:t>
            </a:r>
            <a:endParaRPr b="1" sz="3200"/>
          </a:p>
        </p:txBody>
      </p:sp>
      <p:sp>
        <p:nvSpPr>
          <p:cNvPr id="922" name="Google Shape;922;p8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All these capabilities leverage </a:t>
            </a:r>
            <a:r>
              <a:rPr b="1" lang="en-IN" sz="2400"/>
              <a:t>service orientated architecture, </a:t>
            </a:r>
            <a:r>
              <a:rPr lang="en-IN" sz="2400"/>
              <a:t>which allows a simple and seamless integration into existing systems. </a:t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Developers access such services via simple Web interfaces, often implemented through </a:t>
            </a:r>
            <a:r>
              <a:rPr b="1" lang="en-IN" sz="2400"/>
              <a:t>representational state transfer (REST) Web services</a:t>
            </a:r>
            <a:endParaRPr b="1" sz="2400"/>
          </a:p>
        </p:txBody>
      </p:sp>
      <p:sp>
        <p:nvSpPr>
          <p:cNvPr id="923" name="Google Shape;923;p8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924" name="Google Shape;924;p8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925" name="Google Shape;925;p8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Essential Characteristics </a:t>
            </a:r>
            <a:endParaRPr/>
          </a:p>
        </p:txBody>
      </p:sp>
      <p:sp>
        <p:nvSpPr>
          <p:cNvPr id="164" name="Google Shape;164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IN" sz="2400"/>
              <a:t>Measured Service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Cloud systems automatically control and optimize resource use by leveraging a </a:t>
            </a:r>
            <a:r>
              <a:rPr lang="en-IN" sz="2400" u="sng"/>
              <a:t>metering capability at some level of abstraction appropriate to the type of service 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 u="sng"/>
              <a:t>Resource usage can be  monitored, controlled, and reported, </a:t>
            </a:r>
            <a:r>
              <a:rPr lang="en-IN" sz="2400"/>
              <a:t>providing transparency for both the provider and consumer of the utilized service. </a:t>
            </a:r>
            <a:endParaRPr/>
          </a:p>
        </p:txBody>
      </p:sp>
      <p:sp>
        <p:nvSpPr>
          <p:cNvPr id="165" name="Google Shape;165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66" name="Google Shape;166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167" name="Google Shape;167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9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IN" sz="3200"/>
              <a:t>Infrastructure and system development</a:t>
            </a:r>
            <a:endParaRPr b="1" sz="3200"/>
          </a:p>
        </p:txBody>
      </p:sp>
      <p:sp>
        <p:nvSpPr>
          <p:cNvPr id="931" name="Google Shape;931;p9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core technologies enabling the provisioning of cloud services -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Distributed computing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Virtualization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Service orientation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Web 2.0/Web Services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Developing applications and systems that leverage the cloud requires knowledge across all these technologies.</a:t>
            </a:r>
            <a:endParaRPr b="1" sz="2400"/>
          </a:p>
        </p:txBody>
      </p:sp>
      <p:sp>
        <p:nvSpPr>
          <p:cNvPr id="932" name="Google Shape;932;p9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933" name="Google Shape;933;p9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934" name="Google Shape;934;p9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9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IN" sz="2800"/>
              <a:t>What is a Web Service ?</a:t>
            </a:r>
            <a:endParaRPr/>
          </a:p>
        </p:txBody>
      </p:sp>
      <p:sp>
        <p:nvSpPr>
          <p:cNvPr id="940" name="Google Shape;940;p91"/>
          <p:cNvSpPr txBox="1"/>
          <p:nvPr>
            <p:ph idx="1" type="body"/>
          </p:nvPr>
        </p:nvSpPr>
        <p:spPr>
          <a:xfrm>
            <a:off x="381000" y="1600200"/>
            <a:ext cx="85344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IN" sz="2000"/>
              <a:t>Web service is a means by </a:t>
            </a:r>
            <a:r>
              <a:rPr b="1" lang="en-IN" sz="2000">
                <a:solidFill>
                  <a:schemeClr val="accent1"/>
                </a:solidFill>
              </a:rPr>
              <a:t>which computers talk to each other over the web </a:t>
            </a:r>
            <a:r>
              <a:rPr lang="en-IN" sz="2000"/>
              <a:t>using HTTP and other universally supported protocols.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IN" sz="2000"/>
              <a:t>	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IN" sz="2000"/>
              <a:t>A Web service is an application that: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Runs on a Web server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Exposes Web methods to interested callers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Listens for HTTP requests representing commands to invoke Web methods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Executes Web methods and returns the results</a:t>
            </a:r>
            <a:endParaRPr/>
          </a:p>
          <a:p>
            <a:pPr indent="-215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IN" sz="2000"/>
              <a:t>			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/>
          </a:p>
        </p:txBody>
      </p:sp>
      <p:sp>
        <p:nvSpPr>
          <p:cNvPr id="941" name="Google Shape;941;p9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942" name="Google Shape;942;p9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943" name="Google Shape;943;p9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Web Services </a:t>
            </a:r>
            <a:endParaRPr/>
          </a:p>
        </p:txBody>
      </p:sp>
      <p:sp>
        <p:nvSpPr>
          <p:cNvPr id="949" name="Google Shape;949;p9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A web service is any piece of software that makes itself available over the internet and uses a standardized XML messaging system.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u="sng"/>
              <a:t>XML is used to encode all communications to a web service. </a:t>
            </a:r>
            <a:endParaRPr u="sng"/>
          </a:p>
          <a:p>
            <a:pPr indent="-285750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 u="sng"/>
              <a:t>For example, a client invokes a web service by sending an XML message, then waits for a corresponding XML response. </a:t>
            </a:r>
            <a:endParaRPr u="sng"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As all communication is in XML, web services are </a:t>
            </a:r>
            <a:r>
              <a:rPr lang="en-IN" u="sng"/>
              <a:t>not tied to any one operating system or programming language—</a:t>
            </a:r>
            <a:r>
              <a:rPr lang="en-IN"/>
              <a:t>Java can talk with Perl; Windows applications can talk with Unix applications.</a:t>
            </a:r>
            <a:endParaRPr/>
          </a:p>
        </p:txBody>
      </p:sp>
      <p:sp>
        <p:nvSpPr>
          <p:cNvPr id="950" name="Google Shape;950;p9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951" name="Google Shape;951;p9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952" name="Google Shape;952;p9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Web Services</a:t>
            </a:r>
            <a:endParaRPr/>
          </a:p>
        </p:txBody>
      </p:sp>
      <p:sp>
        <p:nvSpPr>
          <p:cNvPr id="958" name="Google Shape;958;p9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“Programmable application logic accessible using Standard Internet Protocols…” – Microsoft </a:t>
            </a:r>
            <a:endParaRPr/>
          </a:p>
        </p:txBody>
      </p:sp>
      <p:sp>
        <p:nvSpPr>
          <p:cNvPr id="959" name="Google Shape;959;p9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960" name="Google Shape;960;p9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94"/>
          <p:cNvSpPr txBox="1"/>
          <p:nvPr>
            <p:ph type="title"/>
          </p:nvPr>
        </p:nvSpPr>
        <p:spPr>
          <a:xfrm>
            <a:off x="431779" y="465560"/>
            <a:ext cx="8229600" cy="123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IN" sz="2400"/>
              <a:t>Software components that can be </a:t>
            </a:r>
            <a:r>
              <a:rPr lang="en-IN" sz="2400" u="sng"/>
              <a:t>spontaneously discovered, combined, and recombined to provide a solution to the user’s problem/request … ” </a:t>
            </a:r>
            <a:r>
              <a:rPr lang="en-IN" sz="2400"/>
              <a:t>- SUN </a:t>
            </a:r>
            <a:br>
              <a:rPr lang="en-IN" sz="2400"/>
            </a:br>
            <a:endParaRPr sz="2400"/>
          </a:p>
        </p:txBody>
      </p:sp>
      <p:sp>
        <p:nvSpPr>
          <p:cNvPr id="966" name="Google Shape;966;p9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967" name="Google Shape;967;p9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pic>
        <p:nvPicPr>
          <p:cNvPr id="968" name="Google Shape;968;p94"/>
          <p:cNvPicPr preferRelativeResize="0"/>
          <p:nvPr/>
        </p:nvPicPr>
        <p:blipFill rotWithShape="1">
          <a:blip r:embed="rId3">
            <a:alphaModFix/>
          </a:blip>
          <a:srcRect b="25859" l="3250" r="48288" t="25377"/>
          <a:stretch/>
        </p:blipFill>
        <p:spPr>
          <a:xfrm>
            <a:off x="467544" y="1628800"/>
            <a:ext cx="8208912" cy="4392488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9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95"/>
          <p:cNvSpPr txBox="1"/>
          <p:nvPr>
            <p:ph type="title"/>
          </p:nvPr>
        </p:nvSpPr>
        <p:spPr>
          <a:xfrm>
            <a:off x="467544" y="620688"/>
            <a:ext cx="8229600" cy="14981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IN" sz="2800"/>
              <a:t>“Software application identified by a URI, whose </a:t>
            </a:r>
            <a:r>
              <a:rPr lang="en-IN" sz="2800" u="sng"/>
              <a:t>interfaces and bindings are capable of being defined, described, and discovered as XML artifacts</a:t>
            </a:r>
            <a:r>
              <a:rPr lang="en-IN" sz="2800"/>
              <a:t>” – W3C Web Services Architecture Requirements, Oct. 2002 </a:t>
            </a:r>
            <a:br>
              <a:rPr lang="en-IN" sz="2800"/>
            </a:br>
            <a:endParaRPr sz="2800"/>
          </a:p>
        </p:txBody>
      </p:sp>
      <p:sp>
        <p:nvSpPr>
          <p:cNvPr id="975" name="Google Shape;975;p9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pic>
        <p:nvPicPr>
          <p:cNvPr id="976" name="Google Shape;976;p9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285" l="3008" r="41713" t="21909"/>
          <a:stretch/>
        </p:blipFill>
        <p:spPr>
          <a:xfrm>
            <a:off x="611560" y="2027981"/>
            <a:ext cx="7920880" cy="4353347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9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96"/>
          <p:cNvSpPr txBox="1"/>
          <p:nvPr>
            <p:ph type="title"/>
          </p:nvPr>
        </p:nvSpPr>
        <p:spPr>
          <a:xfrm>
            <a:off x="457200" y="274638"/>
            <a:ext cx="8229600" cy="634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IN" sz="2800"/>
              <a:t>Some Free Web services Available Online-Calculator Web Service</a:t>
            </a:r>
            <a:endParaRPr sz="2800"/>
          </a:p>
        </p:txBody>
      </p:sp>
      <p:sp>
        <p:nvSpPr>
          <p:cNvPr id="985" name="Google Shape;985;p9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986" name="Google Shape;986;p9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pic>
        <p:nvPicPr>
          <p:cNvPr id="987" name="Google Shape;987;p96"/>
          <p:cNvPicPr preferRelativeResize="0"/>
          <p:nvPr/>
        </p:nvPicPr>
        <p:blipFill rotWithShape="1">
          <a:blip r:embed="rId3">
            <a:alphaModFix/>
          </a:blip>
          <a:srcRect b="7711" l="0" r="0" t="12374"/>
          <a:stretch/>
        </p:blipFill>
        <p:spPr>
          <a:xfrm>
            <a:off x="467544" y="1124744"/>
            <a:ext cx="8280920" cy="5184576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96"/>
          <p:cNvSpPr/>
          <p:nvPr/>
        </p:nvSpPr>
        <p:spPr>
          <a:xfrm>
            <a:off x="35496" y="2708920"/>
            <a:ext cx="4428492" cy="360040"/>
          </a:xfrm>
          <a:prstGeom prst="ellipse">
            <a:avLst/>
          </a:prstGeom>
          <a:noFill/>
          <a:ln cap="flat" cmpd="sng" w="38100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9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97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IN" sz="2800"/>
              <a:t>Processes XML messages framed using SOAP</a:t>
            </a:r>
            <a:endParaRPr/>
          </a:p>
        </p:txBody>
      </p:sp>
      <p:sp>
        <p:nvSpPr>
          <p:cNvPr id="995" name="Google Shape;995;p9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996" name="Google Shape;996;p9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pic>
        <p:nvPicPr>
          <p:cNvPr id="997" name="Google Shape;997;p97"/>
          <p:cNvPicPr preferRelativeResize="0"/>
          <p:nvPr/>
        </p:nvPicPr>
        <p:blipFill rotWithShape="1">
          <a:blip r:embed="rId3">
            <a:alphaModFix/>
          </a:blip>
          <a:srcRect b="12615" l="0" r="0" t="12581"/>
          <a:stretch/>
        </p:blipFill>
        <p:spPr>
          <a:xfrm>
            <a:off x="539552" y="764704"/>
            <a:ext cx="8136904" cy="5544616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97"/>
          <p:cNvSpPr/>
          <p:nvPr/>
        </p:nvSpPr>
        <p:spPr>
          <a:xfrm>
            <a:off x="107504" y="3717032"/>
            <a:ext cx="2736304" cy="216024"/>
          </a:xfrm>
          <a:prstGeom prst="ellipse">
            <a:avLst/>
          </a:prstGeom>
          <a:noFill/>
          <a:ln cap="flat" cmpd="sng" w="38100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9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98"/>
          <p:cNvSpPr txBox="1"/>
          <p:nvPr>
            <p:ph type="title"/>
          </p:nvPr>
        </p:nvSpPr>
        <p:spPr>
          <a:xfrm>
            <a:off x="64004" y="0"/>
            <a:ext cx="8686800" cy="792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IN" sz="2800"/>
              <a:t>Processes XML messages framed using SOAP-Temperature Conversion Web Service</a:t>
            </a:r>
            <a:endParaRPr sz="2800"/>
          </a:p>
        </p:txBody>
      </p:sp>
      <p:sp>
        <p:nvSpPr>
          <p:cNvPr id="1005" name="Google Shape;1005;p9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006" name="Google Shape;1006;p9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Shweta Dhawan Chachra</a:t>
            </a:r>
            <a:endParaRPr/>
          </a:p>
        </p:txBody>
      </p:sp>
      <p:pic>
        <p:nvPicPr>
          <p:cNvPr id="1007" name="Google Shape;1007;p98"/>
          <p:cNvPicPr preferRelativeResize="0"/>
          <p:nvPr/>
        </p:nvPicPr>
        <p:blipFill rotWithShape="1">
          <a:blip r:embed="rId3">
            <a:alphaModFix/>
          </a:blip>
          <a:srcRect b="7930" l="0" r="22649" t="12549"/>
          <a:stretch/>
        </p:blipFill>
        <p:spPr>
          <a:xfrm>
            <a:off x="251520" y="908720"/>
            <a:ext cx="8568952" cy="5472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98"/>
          <p:cNvSpPr/>
          <p:nvPr/>
        </p:nvSpPr>
        <p:spPr>
          <a:xfrm>
            <a:off x="179512" y="4077072"/>
            <a:ext cx="2736304" cy="216024"/>
          </a:xfrm>
          <a:prstGeom prst="ellipse">
            <a:avLst/>
          </a:prstGeom>
          <a:noFill/>
          <a:ln cap="flat" cmpd="sng" w="38100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9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9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IN" sz="2800"/>
              <a:t>What is a Web Service ?</a:t>
            </a:r>
            <a:endParaRPr sz="2800"/>
          </a:p>
        </p:txBody>
      </p:sp>
      <p:sp>
        <p:nvSpPr>
          <p:cNvPr id="1015" name="Google Shape;1015;p9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sz="1800"/>
              <a:t>Web Services is based on: </a:t>
            </a:r>
            <a:endParaRPr sz="1800"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b="1" lang="en-IN" sz="1800">
                <a:solidFill>
                  <a:schemeClr val="accent1"/>
                </a:solidFill>
              </a:rPr>
              <a:t>HTTP (Hypertext Transport Protocol)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b="1" lang="en-IN" sz="1800">
                <a:solidFill>
                  <a:schemeClr val="accent1"/>
                </a:solidFill>
              </a:rPr>
              <a:t>SOAP (Simple Object Access Protocol)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b="1" lang="en-IN" sz="1800">
                <a:solidFill>
                  <a:schemeClr val="accent1"/>
                </a:solidFill>
              </a:rPr>
              <a:t>UDDI (Universal Description, Discovery and Integration)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b="1" lang="en-IN" sz="1800">
                <a:solidFill>
                  <a:schemeClr val="accent1"/>
                </a:solidFill>
              </a:rPr>
              <a:t>WS-POLICY (Web Services Policy)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IN" sz="1800"/>
              <a:t>Most Web services expect their Web methods to be invoked using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IN" sz="1800"/>
              <a:t>HTTP requests containing SOAP messages.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IN" sz="1800"/>
              <a:t>SOAP is an XML-based vocabulary for performing remote procedure calls using HTTP and other protocols.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/>
          </a:p>
        </p:txBody>
      </p:sp>
      <p:sp>
        <p:nvSpPr>
          <p:cNvPr id="1016" name="Google Shape;1016;p9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09-02-2023</a:t>
            </a:r>
            <a:endParaRPr/>
          </a:p>
        </p:txBody>
      </p:sp>
      <p:sp>
        <p:nvSpPr>
          <p:cNvPr id="1017" name="Google Shape;1017;p9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018" name="Google Shape;1018;p9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2018-01-07T17:28:39Z</dcterms:created>
  <dc:creator>Admin</dc:creator>
</cp:coreProperties>
</file>